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0" r:id="rId2"/>
    <p:sldId id="271" r:id="rId3"/>
    <p:sldId id="272" r:id="rId4"/>
    <p:sldId id="273" r:id="rId5"/>
    <p:sldId id="277" r:id="rId6"/>
    <p:sldId id="281" r:id="rId7"/>
    <p:sldId id="307" r:id="rId8"/>
    <p:sldId id="299" r:id="rId9"/>
    <p:sldId id="300" r:id="rId10"/>
    <p:sldId id="282" r:id="rId11"/>
    <p:sldId id="283" r:id="rId12"/>
    <p:sldId id="301" r:id="rId13"/>
    <p:sldId id="288" r:id="rId14"/>
    <p:sldId id="303" r:id="rId15"/>
    <p:sldId id="290" r:id="rId16"/>
    <p:sldId id="302" r:id="rId17"/>
    <p:sldId id="304" r:id="rId18"/>
    <p:sldId id="306" r:id="rId19"/>
    <p:sldId id="295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003F"/>
    <a:srgbClr val="94003E"/>
    <a:srgbClr val="80011F"/>
    <a:srgbClr val="A62C38"/>
    <a:srgbClr val="012FA7"/>
    <a:srgbClr val="FEF8FA"/>
    <a:srgbClr val="BFC3CC"/>
    <a:srgbClr val="ABACD1"/>
    <a:srgbClr val="0D182D"/>
    <a:srgbClr val="EDC3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68" autoAdjust="0"/>
    <p:restoredTop sz="94660"/>
  </p:normalViewPr>
  <p:slideViewPr>
    <p:cSldViewPr snapToGrid="0" showGuides="1">
      <p:cViewPr varScale="1">
        <p:scale>
          <a:sx n="145" d="100"/>
          <a:sy n="145" d="100"/>
        </p:scale>
        <p:origin x="132" y="4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49AAD-DCF0-4FC1-B0E1-351090CDB322}" type="datetimeFigureOut">
              <a:rPr lang="zh-CN" altLang="en-US" smtClean="0"/>
              <a:t>2024/12/22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6BC78-BB99-4BFD-A864-ECD5619D93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image" Target="../media/image1.png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68.xml"/><Relationship Id="rId3" Type="http://schemas.openxmlformats.org/officeDocument/2006/relationships/tags" Target="../tags/tag163.xml"/><Relationship Id="rId7" Type="http://schemas.openxmlformats.org/officeDocument/2006/relationships/tags" Target="../tags/tag167.xml"/><Relationship Id="rId2" Type="http://schemas.openxmlformats.org/officeDocument/2006/relationships/tags" Target="../tags/tag162.xml"/><Relationship Id="rId1" Type="http://schemas.openxmlformats.org/officeDocument/2006/relationships/tags" Target="../tags/tag161.xml"/><Relationship Id="rId6" Type="http://schemas.openxmlformats.org/officeDocument/2006/relationships/tags" Target="../tags/tag166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165.xml"/><Relationship Id="rId10" Type="http://schemas.openxmlformats.org/officeDocument/2006/relationships/tags" Target="../tags/tag170.xml"/><Relationship Id="rId4" Type="http://schemas.openxmlformats.org/officeDocument/2006/relationships/tags" Target="../tags/tag164.xml"/><Relationship Id="rId9" Type="http://schemas.openxmlformats.org/officeDocument/2006/relationships/tags" Target="../tags/tag169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tags" Target="../tags/tag183.xml"/><Relationship Id="rId18" Type="http://schemas.openxmlformats.org/officeDocument/2006/relationships/tags" Target="../tags/tag188.xml"/><Relationship Id="rId26" Type="http://schemas.openxmlformats.org/officeDocument/2006/relationships/tags" Target="../tags/tag196.xml"/><Relationship Id="rId39" Type="http://schemas.openxmlformats.org/officeDocument/2006/relationships/tags" Target="../tags/tag209.xml"/><Relationship Id="rId21" Type="http://schemas.openxmlformats.org/officeDocument/2006/relationships/tags" Target="../tags/tag191.xml"/><Relationship Id="rId34" Type="http://schemas.openxmlformats.org/officeDocument/2006/relationships/tags" Target="../tags/tag204.xml"/><Relationship Id="rId42" Type="http://schemas.openxmlformats.org/officeDocument/2006/relationships/tags" Target="../tags/tag212.xml"/><Relationship Id="rId7" Type="http://schemas.openxmlformats.org/officeDocument/2006/relationships/tags" Target="../tags/tag177.xml"/><Relationship Id="rId2" Type="http://schemas.openxmlformats.org/officeDocument/2006/relationships/tags" Target="../tags/tag172.xml"/><Relationship Id="rId16" Type="http://schemas.openxmlformats.org/officeDocument/2006/relationships/tags" Target="../tags/tag186.xml"/><Relationship Id="rId20" Type="http://schemas.openxmlformats.org/officeDocument/2006/relationships/tags" Target="../tags/tag190.xml"/><Relationship Id="rId29" Type="http://schemas.openxmlformats.org/officeDocument/2006/relationships/tags" Target="../tags/tag199.xml"/><Relationship Id="rId41" Type="http://schemas.openxmlformats.org/officeDocument/2006/relationships/tags" Target="../tags/tag211.xml"/><Relationship Id="rId1" Type="http://schemas.openxmlformats.org/officeDocument/2006/relationships/tags" Target="../tags/tag171.xml"/><Relationship Id="rId6" Type="http://schemas.openxmlformats.org/officeDocument/2006/relationships/tags" Target="../tags/tag176.xml"/><Relationship Id="rId11" Type="http://schemas.openxmlformats.org/officeDocument/2006/relationships/tags" Target="../tags/tag181.xml"/><Relationship Id="rId24" Type="http://schemas.openxmlformats.org/officeDocument/2006/relationships/tags" Target="../tags/tag194.xml"/><Relationship Id="rId32" Type="http://schemas.openxmlformats.org/officeDocument/2006/relationships/tags" Target="../tags/tag202.xml"/><Relationship Id="rId37" Type="http://schemas.openxmlformats.org/officeDocument/2006/relationships/tags" Target="../tags/tag207.xml"/><Relationship Id="rId40" Type="http://schemas.openxmlformats.org/officeDocument/2006/relationships/tags" Target="../tags/tag210.xml"/><Relationship Id="rId5" Type="http://schemas.openxmlformats.org/officeDocument/2006/relationships/tags" Target="../tags/tag175.xml"/><Relationship Id="rId15" Type="http://schemas.openxmlformats.org/officeDocument/2006/relationships/tags" Target="../tags/tag185.xml"/><Relationship Id="rId23" Type="http://schemas.openxmlformats.org/officeDocument/2006/relationships/tags" Target="../tags/tag193.xml"/><Relationship Id="rId28" Type="http://schemas.openxmlformats.org/officeDocument/2006/relationships/tags" Target="../tags/tag198.xml"/><Relationship Id="rId36" Type="http://schemas.openxmlformats.org/officeDocument/2006/relationships/tags" Target="../tags/tag206.xml"/><Relationship Id="rId10" Type="http://schemas.openxmlformats.org/officeDocument/2006/relationships/tags" Target="../tags/tag180.xml"/><Relationship Id="rId19" Type="http://schemas.openxmlformats.org/officeDocument/2006/relationships/tags" Target="../tags/tag189.xml"/><Relationship Id="rId31" Type="http://schemas.openxmlformats.org/officeDocument/2006/relationships/tags" Target="../tags/tag201.xml"/><Relationship Id="rId4" Type="http://schemas.openxmlformats.org/officeDocument/2006/relationships/tags" Target="../tags/tag174.xml"/><Relationship Id="rId9" Type="http://schemas.openxmlformats.org/officeDocument/2006/relationships/tags" Target="../tags/tag179.xml"/><Relationship Id="rId14" Type="http://schemas.openxmlformats.org/officeDocument/2006/relationships/tags" Target="../tags/tag184.xml"/><Relationship Id="rId22" Type="http://schemas.openxmlformats.org/officeDocument/2006/relationships/tags" Target="../tags/tag192.xml"/><Relationship Id="rId27" Type="http://schemas.openxmlformats.org/officeDocument/2006/relationships/tags" Target="../tags/tag197.xml"/><Relationship Id="rId30" Type="http://schemas.openxmlformats.org/officeDocument/2006/relationships/tags" Target="../tags/tag200.xml"/><Relationship Id="rId35" Type="http://schemas.openxmlformats.org/officeDocument/2006/relationships/tags" Target="../tags/tag205.xml"/><Relationship Id="rId43" Type="http://schemas.openxmlformats.org/officeDocument/2006/relationships/slideLayout" Target="../slideLayouts/slideLayout1.xml"/><Relationship Id="rId8" Type="http://schemas.openxmlformats.org/officeDocument/2006/relationships/tags" Target="../tags/tag178.xml"/><Relationship Id="rId3" Type="http://schemas.openxmlformats.org/officeDocument/2006/relationships/tags" Target="../tags/tag173.xml"/><Relationship Id="rId12" Type="http://schemas.openxmlformats.org/officeDocument/2006/relationships/tags" Target="../tags/tag182.xml"/><Relationship Id="rId17" Type="http://schemas.openxmlformats.org/officeDocument/2006/relationships/tags" Target="../tags/tag187.xml"/><Relationship Id="rId25" Type="http://schemas.openxmlformats.org/officeDocument/2006/relationships/tags" Target="../tags/tag195.xml"/><Relationship Id="rId33" Type="http://schemas.openxmlformats.org/officeDocument/2006/relationships/tags" Target="../tags/tag203.xml"/><Relationship Id="rId38" Type="http://schemas.openxmlformats.org/officeDocument/2006/relationships/tags" Target="../tags/tag20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220.xml"/><Relationship Id="rId13" Type="http://schemas.openxmlformats.org/officeDocument/2006/relationships/tags" Target="../tags/tag225.xml"/><Relationship Id="rId3" Type="http://schemas.openxmlformats.org/officeDocument/2006/relationships/tags" Target="../tags/tag215.xml"/><Relationship Id="rId7" Type="http://schemas.openxmlformats.org/officeDocument/2006/relationships/tags" Target="../tags/tag219.xml"/><Relationship Id="rId12" Type="http://schemas.openxmlformats.org/officeDocument/2006/relationships/tags" Target="../tags/tag224.xml"/><Relationship Id="rId17" Type="http://schemas.openxmlformats.org/officeDocument/2006/relationships/image" Target="../media/image10.png"/><Relationship Id="rId2" Type="http://schemas.openxmlformats.org/officeDocument/2006/relationships/tags" Target="../tags/tag214.xml"/><Relationship Id="rId16" Type="http://schemas.openxmlformats.org/officeDocument/2006/relationships/image" Target="../media/image9.png"/><Relationship Id="rId1" Type="http://schemas.openxmlformats.org/officeDocument/2006/relationships/tags" Target="../tags/tag213.xml"/><Relationship Id="rId6" Type="http://schemas.openxmlformats.org/officeDocument/2006/relationships/tags" Target="../tags/tag218.xml"/><Relationship Id="rId11" Type="http://schemas.openxmlformats.org/officeDocument/2006/relationships/tags" Target="../tags/tag223.xml"/><Relationship Id="rId5" Type="http://schemas.openxmlformats.org/officeDocument/2006/relationships/tags" Target="../tags/tag217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222.xml"/><Relationship Id="rId4" Type="http://schemas.openxmlformats.org/officeDocument/2006/relationships/tags" Target="../tags/tag216.xml"/><Relationship Id="rId9" Type="http://schemas.openxmlformats.org/officeDocument/2006/relationships/tags" Target="../tags/tag221.xml"/><Relationship Id="rId14" Type="http://schemas.openxmlformats.org/officeDocument/2006/relationships/tags" Target="../tags/tag22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234.xml"/><Relationship Id="rId3" Type="http://schemas.openxmlformats.org/officeDocument/2006/relationships/tags" Target="../tags/tag229.xml"/><Relationship Id="rId7" Type="http://schemas.openxmlformats.org/officeDocument/2006/relationships/tags" Target="../tags/tag233.xml"/><Relationship Id="rId2" Type="http://schemas.openxmlformats.org/officeDocument/2006/relationships/tags" Target="../tags/tag228.xml"/><Relationship Id="rId1" Type="http://schemas.openxmlformats.org/officeDocument/2006/relationships/tags" Target="../tags/tag227.xml"/><Relationship Id="rId6" Type="http://schemas.openxmlformats.org/officeDocument/2006/relationships/tags" Target="../tags/tag232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231.xml"/><Relationship Id="rId10" Type="http://schemas.openxmlformats.org/officeDocument/2006/relationships/tags" Target="../tags/tag236.xml"/><Relationship Id="rId4" Type="http://schemas.openxmlformats.org/officeDocument/2006/relationships/tags" Target="../tags/tag230.xml"/><Relationship Id="rId9" Type="http://schemas.openxmlformats.org/officeDocument/2006/relationships/tags" Target="../tags/tag23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244.xml"/><Relationship Id="rId13" Type="http://schemas.openxmlformats.org/officeDocument/2006/relationships/tags" Target="../tags/tag249.xml"/><Relationship Id="rId3" Type="http://schemas.openxmlformats.org/officeDocument/2006/relationships/tags" Target="../tags/tag239.xml"/><Relationship Id="rId7" Type="http://schemas.openxmlformats.org/officeDocument/2006/relationships/tags" Target="../tags/tag243.xml"/><Relationship Id="rId12" Type="http://schemas.openxmlformats.org/officeDocument/2006/relationships/tags" Target="../tags/tag248.xml"/><Relationship Id="rId17" Type="http://schemas.openxmlformats.org/officeDocument/2006/relationships/slideLayout" Target="../slideLayouts/slideLayout1.xml"/><Relationship Id="rId2" Type="http://schemas.openxmlformats.org/officeDocument/2006/relationships/tags" Target="../tags/tag238.xml"/><Relationship Id="rId16" Type="http://schemas.openxmlformats.org/officeDocument/2006/relationships/tags" Target="../tags/tag252.xml"/><Relationship Id="rId1" Type="http://schemas.openxmlformats.org/officeDocument/2006/relationships/tags" Target="../tags/tag237.xml"/><Relationship Id="rId6" Type="http://schemas.openxmlformats.org/officeDocument/2006/relationships/tags" Target="../tags/tag242.xml"/><Relationship Id="rId11" Type="http://schemas.openxmlformats.org/officeDocument/2006/relationships/tags" Target="../tags/tag247.xml"/><Relationship Id="rId5" Type="http://schemas.openxmlformats.org/officeDocument/2006/relationships/tags" Target="../tags/tag241.xml"/><Relationship Id="rId15" Type="http://schemas.openxmlformats.org/officeDocument/2006/relationships/tags" Target="../tags/tag251.xml"/><Relationship Id="rId10" Type="http://schemas.openxmlformats.org/officeDocument/2006/relationships/tags" Target="../tags/tag246.xml"/><Relationship Id="rId4" Type="http://schemas.openxmlformats.org/officeDocument/2006/relationships/tags" Target="../tags/tag240.xml"/><Relationship Id="rId9" Type="http://schemas.openxmlformats.org/officeDocument/2006/relationships/tags" Target="../tags/tag245.xml"/><Relationship Id="rId14" Type="http://schemas.openxmlformats.org/officeDocument/2006/relationships/tags" Target="../tags/tag250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260.xml"/><Relationship Id="rId3" Type="http://schemas.openxmlformats.org/officeDocument/2006/relationships/tags" Target="../tags/tag255.xml"/><Relationship Id="rId7" Type="http://schemas.openxmlformats.org/officeDocument/2006/relationships/tags" Target="../tags/tag259.xml"/><Relationship Id="rId2" Type="http://schemas.openxmlformats.org/officeDocument/2006/relationships/tags" Target="../tags/tag254.xml"/><Relationship Id="rId1" Type="http://schemas.openxmlformats.org/officeDocument/2006/relationships/tags" Target="../tags/tag253.xml"/><Relationship Id="rId6" Type="http://schemas.openxmlformats.org/officeDocument/2006/relationships/tags" Target="../tags/tag258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257.xml"/><Relationship Id="rId10" Type="http://schemas.openxmlformats.org/officeDocument/2006/relationships/tags" Target="../tags/tag262.xml"/><Relationship Id="rId4" Type="http://schemas.openxmlformats.org/officeDocument/2006/relationships/tags" Target="../tags/tag256.xml"/><Relationship Id="rId9" Type="http://schemas.openxmlformats.org/officeDocument/2006/relationships/tags" Target="../tags/tag26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270.xml"/><Relationship Id="rId3" Type="http://schemas.openxmlformats.org/officeDocument/2006/relationships/tags" Target="../tags/tag265.xml"/><Relationship Id="rId7" Type="http://schemas.openxmlformats.org/officeDocument/2006/relationships/tags" Target="../tags/tag269.xml"/><Relationship Id="rId2" Type="http://schemas.openxmlformats.org/officeDocument/2006/relationships/tags" Target="../tags/tag264.xml"/><Relationship Id="rId1" Type="http://schemas.openxmlformats.org/officeDocument/2006/relationships/tags" Target="../tags/tag263.xml"/><Relationship Id="rId6" Type="http://schemas.openxmlformats.org/officeDocument/2006/relationships/tags" Target="../tags/tag268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267.xml"/><Relationship Id="rId10" Type="http://schemas.openxmlformats.org/officeDocument/2006/relationships/tags" Target="../tags/tag272.xml"/><Relationship Id="rId4" Type="http://schemas.openxmlformats.org/officeDocument/2006/relationships/tags" Target="../tags/tag266.xml"/><Relationship Id="rId9" Type="http://schemas.openxmlformats.org/officeDocument/2006/relationships/tags" Target="../tags/tag27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280.xml"/><Relationship Id="rId3" Type="http://schemas.openxmlformats.org/officeDocument/2006/relationships/tags" Target="../tags/tag275.xml"/><Relationship Id="rId7" Type="http://schemas.openxmlformats.org/officeDocument/2006/relationships/tags" Target="../tags/tag279.xml"/><Relationship Id="rId2" Type="http://schemas.openxmlformats.org/officeDocument/2006/relationships/tags" Target="../tags/tag274.xml"/><Relationship Id="rId1" Type="http://schemas.openxmlformats.org/officeDocument/2006/relationships/tags" Target="../tags/tag273.xml"/><Relationship Id="rId6" Type="http://schemas.openxmlformats.org/officeDocument/2006/relationships/tags" Target="../tags/tag278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277.xml"/><Relationship Id="rId10" Type="http://schemas.openxmlformats.org/officeDocument/2006/relationships/tags" Target="../tags/tag282.xml"/><Relationship Id="rId4" Type="http://schemas.openxmlformats.org/officeDocument/2006/relationships/tags" Target="../tags/tag276.xml"/><Relationship Id="rId9" Type="http://schemas.openxmlformats.org/officeDocument/2006/relationships/tags" Target="../tags/tag28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290.xml"/><Relationship Id="rId3" Type="http://schemas.openxmlformats.org/officeDocument/2006/relationships/tags" Target="../tags/tag285.xml"/><Relationship Id="rId7" Type="http://schemas.openxmlformats.org/officeDocument/2006/relationships/tags" Target="../tags/tag289.xml"/><Relationship Id="rId2" Type="http://schemas.openxmlformats.org/officeDocument/2006/relationships/tags" Target="../tags/tag284.xml"/><Relationship Id="rId1" Type="http://schemas.openxmlformats.org/officeDocument/2006/relationships/tags" Target="../tags/tag283.xml"/><Relationship Id="rId6" Type="http://schemas.openxmlformats.org/officeDocument/2006/relationships/tags" Target="../tags/tag288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287.xml"/><Relationship Id="rId10" Type="http://schemas.openxmlformats.org/officeDocument/2006/relationships/tags" Target="../tags/tag292.xml"/><Relationship Id="rId4" Type="http://schemas.openxmlformats.org/officeDocument/2006/relationships/tags" Target="../tags/tag286.xml"/><Relationship Id="rId9" Type="http://schemas.openxmlformats.org/officeDocument/2006/relationships/tags" Target="../tags/tag29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300.xml"/><Relationship Id="rId13" Type="http://schemas.openxmlformats.org/officeDocument/2006/relationships/image" Target="../media/image1.png"/><Relationship Id="rId3" Type="http://schemas.openxmlformats.org/officeDocument/2006/relationships/tags" Target="../tags/tag295.xml"/><Relationship Id="rId7" Type="http://schemas.openxmlformats.org/officeDocument/2006/relationships/tags" Target="../tags/tag299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294.xml"/><Relationship Id="rId1" Type="http://schemas.openxmlformats.org/officeDocument/2006/relationships/tags" Target="../tags/tag293.xml"/><Relationship Id="rId6" Type="http://schemas.openxmlformats.org/officeDocument/2006/relationships/tags" Target="../tags/tag298.xml"/><Relationship Id="rId11" Type="http://schemas.openxmlformats.org/officeDocument/2006/relationships/tags" Target="../tags/tag303.xml"/><Relationship Id="rId5" Type="http://schemas.openxmlformats.org/officeDocument/2006/relationships/tags" Target="../tags/tag297.xml"/><Relationship Id="rId10" Type="http://schemas.openxmlformats.org/officeDocument/2006/relationships/tags" Target="../tags/tag302.xml"/><Relationship Id="rId4" Type="http://schemas.openxmlformats.org/officeDocument/2006/relationships/tags" Target="../tags/tag296.xml"/><Relationship Id="rId9" Type="http://schemas.openxmlformats.org/officeDocument/2006/relationships/tags" Target="../tags/tag30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5.xml"/><Relationship Id="rId13" Type="http://schemas.openxmlformats.org/officeDocument/2006/relationships/tags" Target="../tags/tag30.xml"/><Relationship Id="rId18" Type="http://schemas.openxmlformats.org/officeDocument/2006/relationships/tags" Target="../tags/tag35.xml"/><Relationship Id="rId26" Type="http://schemas.openxmlformats.org/officeDocument/2006/relationships/tags" Target="../tags/tag43.xml"/><Relationship Id="rId3" Type="http://schemas.openxmlformats.org/officeDocument/2006/relationships/tags" Target="../tags/tag20.xml"/><Relationship Id="rId21" Type="http://schemas.openxmlformats.org/officeDocument/2006/relationships/tags" Target="../tags/tag38.xml"/><Relationship Id="rId7" Type="http://schemas.openxmlformats.org/officeDocument/2006/relationships/tags" Target="../tags/tag24.xml"/><Relationship Id="rId12" Type="http://schemas.openxmlformats.org/officeDocument/2006/relationships/tags" Target="../tags/tag29.xml"/><Relationship Id="rId17" Type="http://schemas.openxmlformats.org/officeDocument/2006/relationships/tags" Target="../tags/tag34.xml"/><Relationship Id="rId25" Type="http://schemas.openxmlformats.org/officeDocument/2006/relationships/tags" Target="../tags/tag42.xml"/><Relationship Id="rId2" Type="http://schemas.openxmlformats.org/officeDocument/2006/relationships/tags" Target="../tags/tag19.xml"/><Relationship Id="rId16" Type="http://schemas.openxmlformats.org/officeDocument/2006/relationships/tags" Target="../tags/tag33.xml"/><Relationship Id="rId20" Type="http://schemas.openxmlformats.org/officeDocument/2006/relationships/tags" Target="../tags/tag37.xml"/><Relationship Id="rId29" Type="http://schemas.openxmlformats.org/officeDocument/2006/relationships/tags" Target="../tags/tag46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11" Type="http://schemas.openxmlformats.org/officeDocument/2006/relationships/tags" Target="../tags/tag28.xml"/><Relationship Id="rId24" Type="http://schemas.openxmlformats.org/officeDocument/2006/relationships/tags" Target="../tags/tag41.xml"/><Relationship Id="rId32" Type="http://schemas.openxmlformats.org/officeDocument/2006/relationships/slideLayout" Target="../slideLayouts/slideLayout1.xml"/><Relationship Id="rId5" Type="http://schemas.openxmlformats.org/officeDocument/2006/relationships/tags" Target="../tags/tag22.xml"/><Relationship Id="rId15" Type="http://schemas.openxmlformats.org/officeDocument/2006/relationships/tags" Target="../tags/tag32.xml"/><Relationship Id="rId23" Type="http://schemas.openxmlformats.org/officeDocument/2006/relationships/tags" Target="../tags/tag40.xml"/><Relationship Id="rId28" Type="http://schemas.openxmlformats.org/officeDocument/2006/relationships/tags" Target="../tags/tag45.xml"/><Relationship Id="rId10" Type="http://schemas.openxmlformats.org/officeDocument/2006/relationships/tags" Target="../tags/tag27.xml"/><Relationship Id="rId19" Type="http://schemas.openxmlformats.org/officeDocument/2006/relationships/tags" Target="../tags/tag36.xml"/><Relationship Id="rId31" Type="http://schemas.openxmlformats.org/officeDocument/2006/relationships/tags" Target="../tags/tag48.xml"/><Relationship Id="rId4" Type="http://schemas.openxmlformats.org/officeDocument/2006/relationships/tags" Target="../tags/tag21.xml"/><Relationship Id="rId9" Type="http://schemas.openxmlformats.org/officeDocument/2006/relationships/tags" Target="../tags/tag26.xml"/><Relationship Id="rId14" Type="http://schemas.openxmlformats.org/officeDocument/2006/relationships/tags" Target="../tags/tag31.xml"/><Relationship Id="rId22" Type="http://schemas.openxmlformats.org/officeDocument/2006/relationships/tags" Target="../tags/tag39.xml"/><Relationship Id="rId27" Type="http://schemas.openxmlformats.org/officeDocument/2006/relationships/tags" Target="../tags/tag44.xml"/><Relationship Id="rId30" Type="http://schemas.openxmlformats.org/officeDocument/2006/relationships/tags" Target="../tags/tag4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56.xml"/><Relationship Id="rId3" Type="http://schemas.openxmlformats.org/officeDocument/2006/relationships/tags" Target="../tags/tag51.xml"/><Relationship Id="rId7" Type="http://schemas.openxmlformats.org/officeDocument/2006/relationships/tags" Target="../tags/tag55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tags" Target="../tags/tag54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53.xml"/><Relationship Id="rId10" Type="http://schemas.openxmlformats.org/officeDocument/2006/relationships/tags" Target="../tags/tag58.xml"/><Relationship Id="rId4" Type="http://schemas.openxmlformats.org/officeDocument/2006/relationships/tags" Target="../tags/tag52.xml"/><Relationship Id="rId9" Type="http://schemas.openxmlformats.org/officeDocument/2006/relationships/tags" Target="../tags/tag57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tags" Target="../tags/tag71.xml"/><Relationship Id="rId18" Type="http://schemas.openxmlformats.org/officeDocument/2006/relationships/tags" Target="../tags/tag76.xml"/><Relationship Id="rId26" Type="http://schemas.openxmlformats.org/officeDocument/2006/relationships/tags" Target="../tags/tag84.xml"/><Relationship Id="rId21" Type="http://schemas.openxmlformats.org/officeDocument/2006/relationships/tags" Target="../tags/tag79.xml"/><Relationship Id="rId34" Type="http://schemas.openxmlformats.org/officeDocument/2006/relationships/tags" Target="../tags/tag92.xml"/><Relationship Id="rId7" Type="http://schemas.openxmlformats.org/officeDocument/2006/relationships/tags" Target="../tags/tag65.xml"/><Relationship Id="rId12" Type="http://schemas.openxmlformats.org/officeDocument/2006/relationships/tags" Target="../tags/tag70.xml"/><Relationship Id="rId17" Type="http://schemas.openxmlformats.org/officeDocument/2006/relationships/tags" Target="../tags/tag75.xml"/><Relationship Id="rId25" Type="http://schemas.openxmlformats.org/officeDocument/2006/relationships/tags" Target="../tags/tag83.xml"/><Relationship Id="rId33" Type="http://schemas.openxmlformats.org/officeDocument/2006/relationships/tags" Target="../tags/tag91.xml"/><Relationship Id="rId2" Type="http://schemas.openxmlformats.org/officeDocument/2006/relationships/tags" Target="../tags/tag60.xml"/><Relationship Id="rId16" Type="http://schemas.openxmlformats.org/officeDocument/2006/relationships/tags" Target="../tags/tag74.xml"/><Relationship Id="rId20" Type="http://schemas.openxmlformats.org/officeDocument/2006/relationships/tags" Target="../tags/tag78.xml"/><Relationship Id="rId29" Type="http://schemas.openxmlformats.org/officeDocument/2006/relationships/tags" Target="../tags/tag87.xml"/><Relationship Id="rId1" Type="http://schemas.openxmlformats.org/officeDocument/2006/relationships/tags" Target="../tags/tag59.xml"/><Relationship Id="rId6" Type="http://schemas.openxmlformats.org/officeDocument/2006/relationships/tags" Target="../tags/tag64.xml"/><Relationship Id="rId11" Type="http://schemas.openxmlformats.org/officeDocument/2006/relationships/tags" Target="../tags/tag69.xml"/><Relationship Id="rId24" Type="http://schemas.openxmlformats.org/officeDocument/2006/relationships/tags" Target="../tags/tag82.xml"/><Relationship Id="rId32" Type="http://schemas.openxmlformats.org/officeDocument/2006/relationships/tags" Target="../tags/tag90.xml"/><Relationship Id="rId37" Type="http://schemas.openxmlformats.org/officeDocument/2006/relationships/slideLayout" Target="../slideLayouts/slideLayout1.xml"/><Relationship Id="rId5" Type="http://schemas.openxmlformats.org/officeDocument/2006/relationships/tags" Target="../tags/tag63.xml"/><Relationship Id="rId15" Type="http://schemas.openxmlformats.org/officeDocument/2006/relationships/tags" Target="../tags/tag73.xml"/><Relationship Id="rId23" Type="http://schemas.openxmlformats.org/officeDocument/2006/relationships/tags" Target="../tags/tag81.xml"/><Relationship Id="rId28" Type="http://schemas.openxmlformats.org/officeDocument/2006/relationships/tags" Target="../tags/tag86.xml"/><Relationship Id="rId36" Type="http://schemas.openxmlformats.org/officeDocument/2006/relationships/tags" Target="../tags/tag94.xml"/><Relationship Id="rId10" Type="http://schemas.openxmlformats.org/officeDocument/2006/relationships/tags" Target="../tags/tag68.xml"/><Relationship Id="rId19" Type="http://schemas.openxmlformats.org/officeDocument/2006/relationships/tags" Target="../tags/tag77.xml"/><Relationship Id="rId31" Type="http://schemas.openxmlformats.org/officeDocument/2006/relationships/tags" Target="../tags/tag89.xml"/><Relationship Id="rId4" Type="http://schemas.openxmlformats.org/officeDocument/2006/relationships/tags" Target="../tags/tag62.xml"/><Relationship Id="rId9" Type="http://schemas.openxmlformats.org/officeDocument/2006/relationships/tags" Target="../tags/tag67.xml"/><Relationship Id="rId14" Type="http://schemas.openxmlformats.org/officeDocument/2006/relationships/tags" Target="../tags/tag72.xml"/><Relationship Id="rId22" Type="http://schemas.openxmlformats.org/officeDocument/2006/relationships/tags" Target="../tags/tag80.xml"/><Relationship Id="rId27" Type="http://schemas.openxmlformats.org/officeDocument/2006/relationships/tags" Target="../tags/tag85.xml"/><Relationship Id="rId30" Type="http://schemas.openxmlformats.org/officeDocument/2006/relationships/tags" Target="../tags/tag88.xml"/><Relationship Id="rId35" Type="http://schemas.openxmlformats.org/officeDocument/2006/relationships/tags" Target="../tags/tag93.xml"/><Relationship Id="rId8" Type="http://schemas.openxmlformats.org/officeDocument/2006/relationships/tags" Target="../tags/tag66.xml"/><Relationship Id="rId3" Type="http://schemas.openxmlformats.org/officeDocument/2006/relationships/tags" Target="../tags/tag6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102.xml"/><Relationship Id="rId3" Type="http://schemas.openxmlformats.org/officeDocument/2006/relationships/tags" Target="../tags/tag97.xml"/><Relationship Id="rId7" Type="http://schemas.openxmlformats.org/officeDocument/2006/relationships/tags" Target="../tags/tag101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6" Type="http://schemas.openxmlformats.org/officeDocument/2006/relationships/tags" Target="../tags/tag100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99.xml"/><Relationship Id="rId10" Type="http://schemas.openxmlformats.org/officeDocument/2006/relationships/tags" Target="../tags/tag104.xml"/><Relationship Id="rId4" Type="http://schemas.openxmlformats.org/officeDocument/2006/relationships/tags" Target="../tags/tag98.xml"/><Relationship Id="rId9" Type="http://schemas.openxmlformats.org/officeDocument/2006/relationships/tags" Target="../tags/tag10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112.xml"/><Relationship Id="rId13" Type="http://schemas.openxmlformats.org/officeDocument/2006/relationships/tags" Target="../tags/tag117.xml"/><Relationship Id="rId3" Type="http://schemas.openxmlformats.org/officeDocument/2006/relationships/tags" Target="../tags/tag107.xml"/><Relationship Id="rId7" Type="http://schemas.openxmlformats.org/officeDocument/2006/relationships/tags" Target="../tags/tag111.xml"/><Relationship Id="rId12" Type="http://schemas.openxmlformats.org/officeDocument/2006/relationships/tags" Target="../tags/tag116.xml"/><Relationship Id="rId17" Type="http://schemas.openxmlformats.org/officeDocument/2006/relationships/image" Target="../media/image3.png"/><Relationship Id="rId2" Type="http://schemas.openxmlformats.org/officeDocument/2006/relationships/tags" Target="../tags/tag106.xml"/><Relationship Id="rId16" Type="http://schemas.openxmlformats.org/officeDocument/2006/relationships/image" Target="../media/image2.png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11" Type="http://schemas.openxmlformats.org/officeDocument/2006/relationships/tags" Target="../tags/tag115.xml"/><Relationship Id="rId5" Type="http://schemas.openxmlformats.org/officeDocument/2006/relationships/tags" Target="../tags/tag109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114.xml"/><Relationship Id="rId4" Type="http://schemas.openxmlformats.org/officeDocument/2006/relationships/tags" Target="../tags/tag108.xml"/><Relationship Id="rId9" Type="http://schemas.openxmlformats.org/officeDocument/2006/relationships/tags" Target="../tags/tag113.xml"/><Relationship Id="rId14" Type="http://schemas.openxmlformats.org/officeDocument/2006/relationships/tags" Target="../tags/tag11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126.xml"/><Relationship Id="rId13" Type="http://schemas.openxmlformats.org/officeDocument/2006/relationships/tags" Target="../tags/tag131.xml"/><Relationship Id="rId3" Type="http://schemas.openxmlformats.org/officeDocument/2006/relationships/tags" Target="../tags/tag121.xml"/><Relationship Id="rId7" Type="http://schemas.openxmlformats.org/officeDocument/2006/relationships/tags" Target="../tags/tag125.xml"/><Relationship Id="rId12" Type="http://schemas.openxmlformats.org/officeDocument/2006/relationships/tags" Target="../tags/tag130.xml"/><Relationship Id="rId2" Type="http://schemas.openxmlformats.org/officeDocument/2006/relationships/tags" Target="../tags/tag120.xml"/><Relationship Id="rId1" Type="http://schemas.openxmlformats.org/officeDocument/2006/relationships/tags" Target="../tags/tag119.xml"/><Relationship Id="rId6" Type="http://schemas.openxmlformats.org/officeDocument/2006/relationships/tags" Target="../tags/tag124.xml"/><Relationship Id="rId11" Type="http://schemas.openxmlformats.org/officeDocument/2006/relationships/tags" Target="../tags/tag129.xml"/><Relationship Id="rId5" Type="http://schemas.openxmlformats.org/officeDocument/2006/relationships/tags" Target="../tags/tag123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128.xml"/><Relationship Id="rId4" Type="http://schemas.openxmlformats.org/officeDocument/2006/relationships/tags" Target="../tags/tag122.xml"/><Relationship Id="rId9" Type="http://schemas.openxmlformats.org/officeDocument/2006/relationships/tags" Target="../tags/tag127.xml"/><Relationship Id="rId14" Type="http://schemas.openxmlformats.org/officeDocument/2006/relationships/tags" Target="../tags/tag13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140.xml"/><Relationship Id="rId13" Type="http://schemas.openxmlformats.org/officeDocument/2006/relationships/tags" Target="../tags/tag145.xml"/><Relationship Id="rId18" Type="http://schemas.openxmlformats.org/officeDocument/2006/relationships/image" Target="../media/image6.gif"/><Relationship Id="rId3" Type="http://schemas.openxmlformats.org/officeDocument/2006/relationships/tags" Target="../tags/tag135.xml"/><Relationship Id="rId7" Type="http://schemas.openxmlformats.org/officeDocument/2006/relationships/tags" Target="../tags/tag139.xml"/><Relationship Id="rId12" Type="http://schemas.openxmlformats.org/officeDocument/2006/relationships/tags" Target="../tags/tag144.xml"/><Relationship Id="rId17" Type="http://schemas.openxmlformats.org/officeDocument/2006/relationships/image" Target="../media/image5.png"/><Relationship Id="rId2" Type="http://schemas.openxmlformats.org/officeDocument/2006/relationships/tags" Target="../tags/tag134.xml"/><Relationship Id="rId16" Type="http://schemas.openxmlformats.org/officeDocument/2006/relationships/image" Target="../media/image4.png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5" Type="http://schemas.openxmlformats.org/officeDocument/2006/relationships/tags" Target="../tags/tag137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142.xml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tags" Target="../tags/tag14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154.xml"/><Relationship Id="rId13" Type="http://schemas.openxmlformats.org/officeDocument/2006/relationships/tags" Target="../tags/tag159.xml"/><Relationship Id="rId3" Type="http://schemas.openxmlformats.org/officeDocument/2006/relationships/tags" Target="../tags/tag149.xml"/><Relationship Id="rId7" Type="http://schemas.openxmlformats.org/officeDocument/2006/relationships/tags" Target="../tags/tag153.xml"/><Relationship Id="rId12" Type="http://schemas.openxmlformats.org/officeDocument/2006/relationships/tags" Target="../tags/tag158.xml"/><Relationship Id="rId17" Type="http://schemas.openxmlformats.org/officeDocument/2006/relationships/image" Target="../media/image8.gif"/><Relationship Id="rId2" Type="http://schemas.openxmlformats.org/officeDocument/2006/relationships/tags" Target="../tags/tag148.xml"/><Relationship Id="rId16" Type="http://schemas.openxmlformats.org/officeDocument/2006/relationships/image" Target="../media/image7.png"/><Relationship Id="rId1" Type="http://schemas.openxmlformats.org/officeDocument/2006/relationships/tags" Target="../tags/tag147.xml"/><Relationship Id="rId6" Type="http://schemas.openxmlformats.org/officeDocument/2006/relationships/tags" Target="../tags/tag152.xml"/><Relationship Id="rId11" Type="http://schemas.openxmlformats.org/officeDocument/2006/relationships/tags" Target="../tags/tag157.xml"/><Relationship Id="rId5" Type="http://schemas.openxmlformats.org/officeDocument/2006/relationships/tags" Target="../tags/tag151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156.xml"/><Relationship Id="rId4" Type="http://schemas.openxmlformats.org/officeDocument/2006/relationships/tags" Target="../tags/tag150.xml"/><Relationship Id="rId9" Type="http://schemas.openxmlformats.org/officeDocument/2006/relationships/tags" Target="../tags/tag155.xml"/><Relationship Id="rId14" Type="http://schemas.openxmlformats.org/officeDocument/2006/relationships/tags" Target="../tags/tag16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>
            <p:custDataLst>
              <p:tags r:id="rId2"/>
            </p:custDataLst>
          </p:nvPr>
        </p:nvSpPr>
        <p:spPr>
          <a:xfrm rot="10800000">
            <a:off x="-52199" y="1003"/>
            <a:ext cx="12221636" cy="3575022"/>
          </a:xfrm>
          <a:prstGeom prst="triangle">
            <a:avLst/>
          </a:prstGeom>
          <a:solidFill>
            <a:srgbClr val="94003F">
              <a:alpha val="39000"/>
            </a:srgbClr>
          </a:solidFill>
          <a:ln>
            <a:noFill/>
          </a:ln>
          <a:effectLst>
            <a:outerShdw blurRad="63500" dist="635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94003F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3" name="文本框 42"/>
          <p:cNvSpPr txBox="1"/>
          <p:nvPr>
            <p:custDataLst>
              <p:tags r:id="rId3"/>
            </p:custDataLst>
          </p:nvPr>
        </p:nvSpPr>
        <p:spPr>
          <a:xfrm>
            <a:off x="3615182" y="2765450"/>
            <a:ext cx="51028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6000" b="1" dirty="0">
                <a:solidFill>
                  <a:srgbClr val="94003F"/>
                </a:solidFill>
                <a:latin typeface="+mn-ea"/>
              </a:rPr>
              <a:t>账易通</a:t>
            </a:r>
            <a:endParaRPr lang="en-US" altLang="zh-CN" sz="6000" b="1" dirty="0">
              <a:solidFill>
                <a:srgbClr val="94003F"/>
              </a:solidFill>
              <a:latin typeface="+mn-ea"/>
            </a:endParaRPr>
          </a:p>
          <a:p>
            <a:pPr algn="l"/>
            <a:r>
              <a:rPr lang="zh-CN" altLang="en-US" sz="4800" b="1" dirty="0">
                <a:solidFill>
                  <a:srgbClr val="94003F"/>
                </a:solidFill>
                <a:latin typeface="+mn-ea"/>
              </a:rPr>
              <a:t>记账</a:t>
            </a:r>
            <a:r>
              <a:rPr lang="en-US" altLang="zh-CN" sz="4800" b="1" dirty="0">
                <a:solidFill>
                  <a:srgbClr val="94003F"/>
                </a:solidFill>
                <a:latin typeface="+mn-ea"/>
              </a:rPr>
              <a:t>APP</a:t>
            </a:r>
            <a:r>
              <a:rPr lang="zh-CN" altLang="en-US" sz="4800" b="1" dirty="0">
                <a:solidFill>
                  <a:srgbClr val="94003F"/>
                </a:solidFill>
                <a:latin typeface="+mn-ea"/>
              </a:rPr>
              <a:t>项目展示</a:t>
            </a:r>
          </a:p>
        </p:txBody>
      </p:sp>
      <p:cxnSp>
        <p:nvCxnSpPr>
          <p:cNvPr id="12" name="直接连接符 11"/>
          <p:cNvCxnSpPr/>
          <p:nvPr>
            <p:custDataLst>
              <p:tags r:id="rId4"/>
            </p:custDataLst>
          </p:nvPr>
        </p:nvCxnSpPr>
        <p:spPr>
          <a:xfrm>
            <a:off x="1385299" y="5952613"/>
            <a:ext cx="9421402" cy="0"/>
          </a:xfrm>
          <a:prstGeom prst="line">
            <a:avLst/>
          </a:prstGeom>
          <a:ln w="12700">
            <a:solidFill>
              <a:srgbClr val="9400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3767961" y="4921957"/>
            <a:ext cx="4906660" cy="369332"/>
            <a:chOff x="3670141" y="5023557"/>
            <a:chExt cx="4906660" cy="369332"/>
          </a:xfrm>
          <a:solidFill>
            <a:schemeClr val="bg1"/>
          </a:solidFill>
        </p:grpSpPr>
        <p:grpSp>
          <p:nvGrpSpPr>
            <p:cNvPr id="46" name="组合 45"/>
            <p:cNvGrpSpPr/>
            <p:nvPr/>
          </p:nvGrpSpPr>
          <p:grpSpPr>
            <a:xfrm>
              <a:off x="3670141" y="5023557"/>
              <a:ext cx="2043493" cy="369332"/>
              <a:chOff x="5659411" y="4970869"/>
              <a:chExt cx="2043493" cy="369332"/>
            </a:xfrm>
            <a:grpFill/>
          </p:grpSpPr>
          <p:grpSp>
            <p:nvGrpSpPr>
              <p:cNvPr id="32" name="组合 31"/>
              <p:cNvGrpSpPr/>
              <p:nvPr/>
            </p:nvGrpSpPr>
            <p:grpSpPr>
              <a:xfrm>
                <a:off x="5659411" y="5047535"/>
                <a:ext cx="216000" cy="216000"/>
                <a:chOff x="3999416" y="4916919"/>
                <a:chExt cx="216000" cy="216000"/>
              </a:xfrm>
              <a:grpFill/>
            </p:grpSpPr>
            <p:sp>
              <p:nvSpPr>
                <p:cNvPr id="19" name="椭圆 18"/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4049025" y="4970919"/>
                  <a:ext cx="108000" cy="108000"/>
                </a:xfrm>
                <a:prstGeom prst="ellipse">
                  <a:avLst/>
                </a:prstGeom>
                <a:grpFill/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94003F"/>
                    </a:solidFill>
                    <a:latin typeface="HarmonyOS Sans SC" panose="00000500000000000000" pitchFamily="2" charset="-122"/>
                    <a:ea typeface="HarmonyOS Sans SC" panose="00000500000000000000" pitchFamily="2" charset="-122"/>
                  </a:endParaRPr>
                </a:p>
              </p:txBody>
            </p:sp>
            <p:sp>
              <p:nvSpPr>
                <p:cNvPr id="34" name="椭圆 33"/>
                <p:cNvSpPr/>
                <p:nvPr>
                  <p:custDataLst>
                    <p:tags r:id="rId17"/>
                  </p:custDataLst>
                </p:nvPr>
              </p:nvSpPr>
              <p:spPr>
                <a:xfrm>
                  <a:off x="3999416" y="4916919"/>
                  <a:ext cx="216000" cy="216000"/>
                </a:xfrm>
                <a:prstGeom prst="ellipse">
                  <a:avLst/>
                </a:prstGeom>
                <a:grpFill/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94003F"/>
                    </a:solidFill>
                    <a:latin typeface="HarmonyOS Sans SC" panose="00000500000000000000" pitchFamily="2" charset="-122"/>
                    <a:ea typeface="HarmonyOS Sans SC" panose="00000500000000000000" pitchFamily="2" charset="-122"/>
                  </a:endParaRPr>
                </a:p>
              </p:txBody>
            </p:sp>
          </p:grpSp>
          <p:sp>
            <p:nvSpPr>
              <p:cNvPr id="33" name="文本框 32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5902411" y="4970869"/>
                <a:ext cx="1800493" cy="3693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solidFill>
                      <a:srgbClr val="94003F"/>
                    </a:solidFill>
                    <a:latin typeface="+mn-ea"/>
                  </a:rPr>
                  <a:t>汇报人：黄亮铭</a:t>
                </a: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6302476" y="5023557"/>
              <a:ext cx="2274325" cy="369332"/>
              <a:chOff x="4265846" y="4970869"/>
              <a:chExt cx="2274325" cy="369332"/>
            </a:xfrm>
            <a:grpFill/>
          </p:grpSpPr>
          <p:grpSp>
            <p:nvGrpSpPr>
              <p:cNvPr id="48" name="组合 47"/>
              <p:cNvGrpSpPr/>
              <p:nvPr/>
            </p:nvGrpSpPr>
            <p:grpSpPr>
              <a:xfrm>
                <a:off x="4265846" y="5047535"/>
                <a:ext cx="733492" cy="216000"/>
                <a:chOff x="2605851" y="4916919"/>
                <a:chExt cx="733492" cy="216000"/>
              </a:xfrm>
              <a:grpFill/>
            </p:grpSpPr>
            <p:sp>
              <p:nvSpPr>
                <p:cNvPr id="50" name="椭圆 49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3231343" y="4970919"/>
                  <a:ext cx="108000" cy="108000"/>
                </a:xfrm>
                <a:prstGeom prst="ellipse">
                  <a:avLst/>
                </a:prstGeom>
                <a:grpFill/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94003F"/>
                    </a:solidFill>
                    <a:latin typeface="HarmonyOS Sans SC" panose="00000500000000000000" pitchFamily="2" charset="-122"/>
                    <a:ea typeface="HarmonyOS Sans SC" panose="00000500000000000000" pitchFamily="2" charset="-122"/>
                  </a:endParaRPr>
                </a:p>
              </p:txBody>
            </p:sp>
            <p:sp>
              <p:nvSpPr>
                <p:cNvPr id="51" name="椭圆 50"/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2605851" y="4916919"/>
                  <a:ext cx="216000" cy="216000"/>
                </a:xfrm>
                <a:prstGeom prst="ellipse">
                  <a:avLst/>
                </a:prstGeom>
                <a:grpFill/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94003F"/>
                    </a:solidFill>
                    <a:latin typeface="HarmonyOS Sans SC" panose="00000500000000000000" pitchFamily="2" charset="-122"/>
                    <a:ea typeface="HarmonyOS Sans SC" panose="00000500000000000000" pitchFamily="2" charset="-122"/>
                  </a:endParaRPr>
                </a:p>
              </p:txBody>
            </p:sp>
          </p:grpSp>
          <p:sp>
            <p:nvSpPr>
              <p:cNvPr id="49" name="文本框 48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4508846" y="4970869"/>
                <a:ext cx="2031325" cy="3693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solidFill>
                      <a:srgbClr val="94003F"/>
                    </a:solidFill>
                    <a:latin typeface="+mn-ea"/>
                  </a:rPr>
                  <a:t>指导老师：卢亚辉</a:t>
                </a:r>
              </a:p>
            </p:txBody>
          </p:sp>
        </p:grpSp>
      </p:grpSp>
      <p:sp>
        <p:nvSpPr>
          <p:cNvPr id="29" name="椭圆 28"/>
          <p:cNvSpPr/>
          <p:nvPr>
            <p:custDataLst>
              <p:tags r:id="rId5"/>
            </p:custDataLst>
          </p:nvPr>
        </p:nvSpPr>
        <p:spPr>
          <a:xfrm>
            <a:off x="5390363" y="6654866"/>
            <a:ext cx="108000" cy="108000"/>
          </a:xfrm>
          <a:prstGeom prst="ellipse">
            <a:avLst/>
          </a:prstGeom>
          <a:solidFill>
            <a:srgbClr val="94003F"/>
          </a:solidFill>
          <a:ln>
            <a:solidFill>
              <a:srgbClr val="A62C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30" name="椭圆 29"/>
          <p:cNvSpPr/>
          <p:nvPr>
            <p:custDataLst>
              <p:tags r:id="rId6"/>
            </p:custDataLst>
          </p:nvPr>
        </p:nvSpPr>
        <p:spPr>
          <a:xfrm>
            <a:off x="6693638" y="6654866"/>
            <a:ext cx="108000" cy="108000"/>
          </a:xfrm>
          <a:prstGeom prst="ellipse">
            <a:avLst/>
          </a:prstGeom>
          <a:solidFill>
            <a:srgbClr val="94003F"/>
          </a:solidFill>
          <a:ln>
            <a:solidFill>
              <a:srgbClr val="A62C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2" name="椭圆 41"/>
          <p:cNvSpPr/>
          <p:nvPr>
            <p:custDataLst>
              <p:tags r:id="rId7"/>
            </p:custDataLst>
          </p:nvPr>
        </p:nvSpPr>
        <p:spPr>
          <a:xfrm>
            <a:off x="5557428" y="6654866"/>
            <a:ext cx="108000" cy="108000"/>
          </a:xfrm>
          <a:prstGeom prst="ellipse">
            <a:avLst/>
          </a:prstGeom>
          <a:solidFill>
            <a:srgbClr val="94003F"/>
          </a:solidFill>
          <a:ln>
            <a:solidFill>
              <a:srgbClr val="A62C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4" name="椭圆 43"/>
          <p:cNvSpPr/>
          <p:nvPr>
            <p:custDataLst>
              <p:tags r:id="rId8"/>
            </p:custDataLst>
          </p:nvPr>
        </p:nvSpPr>
        <p:spPr>
          <a:xfrm>
            <a:off x="6058619" y="6654866"/>
            <a:ext cx="108000" cy="108000"/>
          </a:xfrm>
          <a:prstGeom prst="ellipse">
            <a:avLst/>
          </a:prstGeom>
          <a:solidFill>
            <a:srgbClr val="94003F"/>
          </a:solidFill>
          <a:ln>
            <a:solidFill>
              <a:srgbClr val="A62C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45" name="椭圆 44"/>
          <p:cNvSpPr/>
          <p:nvPr>
            <p:custDataLst>
              <p:tags r:id="rId9"/>
            </p:custDataLst>
          </p:nvPr>
        </p:nvSpPr>
        <p:spPr>
          <a:xfrm>
            <a:off x="5724493" y="6654866"/>
            <a:ext cx="108000" cy="108000"/>
          </a:xfrm>
          <a:prstGeom prst="ellipse">
            <a:avLst/>
          </a:prstGeom>
          <a:solidFill>
            <a:srgbClr val="94003F"/>
          </a:solidFill>
          <a:ln>
            <a:solidFill>
              <a:srgbClr val="A62C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53" name="椭圆 52"/>
          <p:cNvSpPr/>
          <p:nvPr>
            <p:custDataLst>
              <p:tags r:id="rId10"/>
            </p:custDataLst>
          </p:nvPr>
        </p:nvSpPr>
        <p:spPr>
          <a:xfrm>
            <a:off x="5891558" y="6654866"/>
            <a:ext cx="108000" cy="108000"/>
          </a:xfrm>
          <a:prstGeom prst="ellipse">
            <a:avLst/>
          </a:prstGeom>
          <a:solidFill>
            <a:srgbClr val="A62C38"/>
          </a:solidFill>
          <a:ln>
            <a:solidFill>
              <a:srgbClr val="A62C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sp>
        <p:nvSpPr>
          <p:cNvPr id="55" name="弧形 54"/>
          <p:cNvSpPr/>
          <p:nvPr>
            <p:custDataLst>
              <p:tags r:id="rId11"/>
            </p:custDataLst>
          </p:nvPr>
        </p:nvSpPr>
        <p:spPr>
          <a:xfrm rot="10800000">
            <a:off x="2658844" y="178332"/>
            <a:ext cx="6874313" cy="6874313"/>
          </a:xfrm>
          <a:prstGeom prst="arc">
            <a:avLst>
              <a:gd name="adj1" fmla="val 39547"/>
              <a:gd name="adj2" fmla="val 10755727"/>
            </a:avLst>
          </a:prstGeom>
          <a:ln w="12700">
            <a:solidFill>
              <a:schemeClr val="bg1"/>
            </a:solidFill>
          </a:ln>
          <a:effectLst>
            <a:outerShdw blurRad="63500" dist="63500" dir="5400000" algn="t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pic>
        <p:nvPicPr>
          <p:cNvPr id="3" name="图片 2" descr="WechatIMG2 1"/>
          <p:cNvPicPr>
            <a:picLocks noChangeAspect="1"/>
          </p:cNvPicPr>
          <p:nvPr/>
        </p:nvPicPr>
        <p:blipFill>
          <a:blip r:embed="rId19"/>
          <a:srcRect b="49839"/>
          <a:stretch>
            <a:fillRect/>
          </a:stretch>
        </p:blipFill>
        <p:spPr>
          <a:xfrm>
            <a:off x="2551430" y="-235585"/>
            <a:ext cx="6788150" cy="294703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3965112" y="1294746"/>
            <a:ext cx="4261777" cy="4261777"/>
            <a:chOff x="3965111" y="1611946"/>
            <a:chExt cx="4261777" cy="4261777"/>
          </a:xfrm>
        </p:grpSpPr>
        <p:grpSp>
          <p:nvGrpSpPr>
            <p:cNvPr id="9" name="组合 8"/>
            <p:cNvGrpSpPr/>
            <p:nvPr/>
          </p:nvGrpSpPr>
          <p:grpSpPr>
            <a:xfrm>
              <a:off x="4577422" y="2754185"/>
              <a:ext cx="3037154" cy="1701196"/>
              <a:chOff x="4577423" y="2639910"/>
              <a:chExt cx="3037154" cy="1701196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4577423" y="3405979"/>
                <a:ext cx="3037154" cy="935127"/>
                <a:chOff x="4694083" y="3368934"/>
                <a:chExt cx="3037154" cy="935127"/>
              </a:xfrm>
            </p:grpSpPr>
            <p:sp>
              <p:nvSpPr>
                <p:cNvPr id="94" name="文本框 93"/>
                <p:cNvSpPr txBox="1"/>
                <p:nvPr>
                  <p:custDataLst>
                    <p:tags r:id="rId9"/>
                  </p:custDataLst>
                </p:nvPr>
              </p:nvSpPr>
              <p:spPr>
                <a:xfrm>
                  <a:off x="5299593" y="3368934"/>
                  <a:ext cx="1826141" cy="58477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sz="32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项目测试</a:t>
                  </a:r>
                </a:p>
              </p:txBody>
            </p:sp>
            <p:sp>
              <p:nvSpPr>
                <p:cNvPr id="92" name="文本框 91"/>
                <p:cNvSpPr txBox="1"/>
                <p:nvPr>
                  <p:custDataLst>
                    <p:tags r:id="rId10"/>
                  </p:custDataLst>
                </p:nvPr>
              </p:nvSpPr>
              <p:spPr>
                <a:xfrm>
                  <a:off x="4694083" y="3953709"/>
                  <a:ext cx="3037154" cy="3503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测试方法与工具</a:t>
                  </a:r>
                </a:p>
              </p:txBody>
            </p:sp>
          </p:grpSp>
          <p:sp>
            <p:nvSpPr>
              <p:cNvPr id="95" name="文本框 94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5695890" y="2639910"/>
                <a:ext cx="755335" cy="707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03</a:t>
                </a:r>
                <a:endParaRPr lang="zh-CN" altLang="en-US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 rot="18900000">
              <a:off x="3965111" y="1611946"/>
              <a:ext cx="4261777" cy="4261777"/>
              <a:chOff x="3216000" y="549000"/>
              <a:chExt cx="5760000" cy="5760000"/>
            </a:xfrm>
          </p:grpSpPr>
          <p:sp>
            <p:nvSpPr>
              <p:cNvPr id="4" name="椭圆 3"/>
              <p:cNvSpPr/>
              <p:nvPr>
                <p:custDataLst>
                  <p:tags r:id="rId5"/>
                </p:custDataLst>
              </p:nvPr>
            </p:nvSpPr>
            <p:spPr>
              <a:xfrm>
                <a:off x="3216000" y="549000"/>
                <a:ext cx="5760000" cy="5760000"/>
              </a:xfrm>
              <a:prstGeom prst="ellipse">
                <a:avLst/>
              </a:prstGeom>
              <a:noFill/>
              <a:ln w="12700">
                <a:solidFill>
                  <a:srgbClr val="9400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75" name="弧形 74"/>
              <p:cNvSpPr/>
              <p:nvPr>
                <p:custDataLst>
                  <p:tags r:id="rId6"/>
                </p:custDataLst>
              </p:nvPr>
            </p:nvSpPr>
            <p:spPr>
              <a:xfrm rot="9000000">
                <a:off x="3520450" y="853450"/>
                <a:ext cx="5151100" cy="5151100"/>
              </a:xfrm>
              <a:prstGeom prst="arc">
                <a:avLst>
                  <a:gd name="adj1" fmla="val 16200000"/>
                  <a:gd name="adj2" fmla="val 12311369"/>
                </a:avLst>
              </a:prstGeom>
              <a:ln w="76200">
                <a:solidFill>
                  <a:srgbClr val="94003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97" name="椭圆 96"/>
              <p:cNvSpPr/>
              <p:nvPr>
                <p:custDataLst>
                  <p:tags r:id="rId7"/>
                </p:custDataLst>
              </p:nvPr>
            </p:nvSpPr>
            <p:spPr>
              <a:xfrm>
                <a:off x="8486586" y="3068942"/>
                <a:ext cx="360000" cy="360000"/>
              </a:xfrm>
              <a:prstGeom prst="ellipse">
                <a:avLst/>
              </a:prstGeom>
              <a:solidFill>
                <a:srgbClr val="9400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</p:grp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916000" y="0"/>
            <a:ext cx="360000" cy="1152000"/>
          </a:xfrm>
          <a:prstGeom prst="rect">
            <a:avLst/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00" name="矩形 99"/>
          <p:cNvSpPr/>
          <p:nvPr>
            <p:custDataLst>
              <p:tags r:id="rId4"/>
            </p:custDataLst>
          </p:nvPr>
        </p:nvSpPr>
        <p:spPr>
          <a:xfrm>
            <a:off x="5916000" y="5699270"/>
            <a:ext cx="360000" cy="360000"/>
          </a:xfrm>
          <a:prstGeom prst="rect">
            <a:avLst/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: 圆顶角 2"/>
          <p:cNvSpPr/>
          <p:nvPr>
            <p:custDataLst>
              <p:tags r:id="rId3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136" name="组合 135"/>
          <p:cNvGrpSpPr/>
          <p:nvPr/>
        </p:nvGrpSpPr>
        <p:grpSpPr>
          <a:xfrm>
            <a:off x="6095537" y="2869"/>
            <a:ext cx="3060700" cy="369333"/>
            <a:chOff x="3035299" y="2787"/>
            <a:chExt cx="3060700" cy="369333"/>
          </a:xfrm>
        </p:grpSpPr>
        <p:sp>
          <p:nvSpPr>
            <p:cNvPr id="137" name="矩形 136"/>
            <p:cNvSpPr/>
            <p:nvPr>
              <p:custDataLst>
                <p:tags r:id="rId38"/>
              </p:custDataLst>
            </p:nvPr>
          </p:nvSpPr>
          <p:spPr>
            <a:xfrm>
              <a:off x="3035299" y="2788"/>
              <a:ext cx="3060700" cy="368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138" name="组合 137"/>
            <p:cNvGrpSpPr/>
            <p:nvPr/>
          </p:nvGrpSpPr>
          <p:grpSpPr>
            <a:xfrm>
              <a:off x="3416304" y="2787"/>
              <a:ext cx="2298690" cy="369333"/>
              <a:chOff x="80359" y="-2"/>
              <a:chExt cx="2298690" cy="370474"/>
            </a:xfrm>
          </p:grpSpPr>
          <p:sp>
            <p:nvSpPr>
              <p:cNvPr id="139" name="椭圆 138"/>
              <p:cNvSpPr/>
              <p:nvPr>
                <p:custDataLst>
                  <p:tags r:id="rId39"/>
                </p:custDataLst>
              </p:nvPr>
            </p:nvSpPr>
            <p:spPr>
              <a:xfrm>
                <a:off x="80359" y="76096"/>
                <a:ext cx="216000" cy="216000"/>
              </a:xfrm>
              <a:prstGeom prst="ellipse">
                <a:avLst/>
              </a:prstGeom>
              <a:noFill/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62C38"/>
                  </a:solidFill>
                  <a:latin typeface="+mn-ea"/>
                </a:endParaRPr>
              </a:p>
            </p:txBody>
          </p:sp>
          <p:grpSp>
            <p:nvGrpSpPr>
              <p:cNvPr id="140" name="组合 139"/>
              <p:cNvGrpSpPr/>
              <p:nvPr/>
            </p:nvGrpSpPr>
            <p:grpSpPr>
              <a:xfrm>
                <a:off x="134359" y="-2"/>
                <a:ext cx="2244690" cy="370474"/>
                <a:chOff x="134359" y="-2"/>
                <a:chExt cx="2244690" cy="370474"/>
              </a:xfrm>
            </p:grpSpPr>
            <p:sp>
              <p:nvSpPr>
                <p:cNvPr id="141" name="椭圆 140"/>
                <p:cNvSpPr/>
                <p:nvPr>
                  <p:custDataLst>
                    <p:tags r:id="rId40"/>
                  </p:custDataLst>
                </p:nvPr>
              </p:nvSpPr>
              <p:spPr>
                <a:xfrm>
                  <a:off x="134359" y="130096"/>
                  <a:ext cx="108000" cy="108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grpSp>
              <p:nvGrpSpPr>
                <p:cNvPr id="142" name="组合 141"/>
                <p:cNvGrpSpPr/>
                <p:nvPr/>
              </p:nvGrpSpPr>
              <p:grpSpPr>
                <a:xfrm>
                  <a:off x="350359" y="-2"/>
                  <a:ext cx="2028690" cy="370474"/>
                  <a:chOff x="376718" y="111758"/>
                  <a:chExt cx="2028690" cy="370474"/>
                </a:xfrm>
              </p:grpSpPr>
              <p:sp>
                <p:nvSpPr>
                  <p:cNvPr id="143" name="文本框 142"/>
                  <p:cNvSpPr txBox="1"/>
                  <p:nvPr>
                    <p:custDataLst>
                      <p:tags r:id="rId41"/>
                    </p:custDataLst>
                  </p:nvPr>
                </p:nvSpPr>
                <p:spPr>
                  <a:xfrm>
                    <a:off x="775659" y="111758"/>
                    <a:ext cx="1629749" cy="37047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项目测试</a:t>
                    </a:r>
                  </a:p>
                </p:txBody>
              </p:sp>
              <p:sp>
                <p:nvSpPr>
                  <p:cNvPr id="144" name="文本框 143"/>
                  <p:cNvSpPr txBox="1"/>
                  <p:nvPr>
                    <p:custDataLst>
                      <p:tags r:id="rId42"/>
                    </p:custDataLst>
                  </p:nvPr>
                </p:nvSpPr>
                <p:spPr>
                  <a:xfrm>
                    <a:off x="376718" y="111759"/>
                    <a:ext cx="441146" cy="37047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03</a:t>
                    </a:r>
                    <a:endPara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endParaRPr>
                  </a:p>
                </p:txBody>
              </p:sp>
            </p:grpSp>
          </p:grpSp>
        </p:grpSp>
      </p:grpSp>
      <p:grpSp>
        <p:nvGrpSpPr>
          <p:cNvPr id="56" name="组合 55"/>
          <p:cNvGrpSpPr/>
          <p:nvPr/>
        </p:nvGrpSpPr>
        <p:grpSpPr>
          <a:xfrm>
            <a:off x="2780804" y="1369832"/>
            <a:ext cx="3234839" cy="1977267"/>
            <a:chOff x="2780804" y="1369832"/>
            <a:chExt cx="3234839" cy="1977267"/>
          </a:xfrm>
        </p:grpSpPr>
        <p:sp>
          <p:nvSpPr>
            <p:cNvPr id="14" name="矩形: 一个圆顶角，剪去另一个顶角 13"/>
            <p:cNvSpPr/>
            <p:nvPr>
              <p:custDataLst>
                <p:tags r:id="rId30"/>
              </p:custDataLst>
            </p:nvPr>
          </p:nvSpPr>
          <p:spPr>
            <a:xfrm>
              <a:off x="2780804" y="1369832"/>
              <a:ext cx="3234839" cy="1977267"/>
            </a:xfrm>
            <a:prstGeom prst="snipRoundRect">
              <a:avLst>
                <a:gd name="adj1" fmla="val 0"/>
                <a:gd name="adj2" fmla="val 16667"/>
              </a:avLst>
            </a:prstGeom>
            <a:solidFill>
              <a:srgbClr val="94003E"/>
            </a:solidFill>
            <a:ln w="28575">
              <a:solidFill>
                <a:srgbClr val="A62C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23" name="矩形 22"/>
            <p:cNvSpPr/>
            <p:nvPr>
              <p:custDataLst>
                <p:tags r:id="rId31"/>
              </p:custDataLst>
            </p:nvPr>
          </p:nvSpPr>
          <p:spPr>
            <a:xfrm>
              <a:off x="2799184" y="1770437"/>
              <a:ext cx="3198079" cy="15611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+mn-ea"/>
              </a:endParaRPr>
            </a:p>
          </p:txBody>
        </p:sp>
        <p:grpSp>
          <p:nvGrpSpPr>
            <p:cNvPr id="229" name="组合 228"/>
            <p:cNvGrpSpPr/>
            <p:nvPr/>
          </p:nvGrpSpPr>
          <p:grpSpPr>
            <a:xfrm>
              <a:off x="2973625" y="1514995"/>
              <a:ext cx="2219342" cy="110279"/>
              <a:chOff x="1635125" y="2300461"/>
              <a:chExt cx="2173485" cy="108000"/>
            </a:xfrm>
          </p:grpSpPr>
          <p:grpSp>
            <p:nvGrpSpPr>
              <p:cNvPr id="26" name="组合 25"/>
              <p:cNvGrpSpPr/>
              <p:nvPr/>
            </p:nvGrpSpPr>
            <p:grpSpPr>
              <a:xfrm>
                <a:off x="1635125" y="2300461"/>
                <a:ext cx="480359" cy="108000"/>
                <a:chOff x="2124075" y="2334564"/>
                <a:chExt cx="480359" cy="108000"/>
              </a:xfrm>
            </p:grpSpPr>
            <p:sp>
              <p:nvSpPr>
                <p:cNvPr id="25" name="椭圆 24"/>
                <p:cNvSpPr/>
                <p:nvPr>
                  <p:custDataLst>
                    <p:tags r:id="rId35"/>
                  </p:custDataLst>
                </p:nvPr>
              </p:nvSpPr>
              <p:spPr>
                <a:xfrm>
                  <a:off x="2124075" y="2334564"/>
                  <a:ext cx="108000" cy="108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54" name="椭圆 153"/>
                <p:cNvSpPr/>
                <p:nvPr>
                  <p:custDataLst>
                    <p:tags r:id="rId36"/>
                  </p:custDataLst>
                </p:nvPr>
              </p:nvSpPr>
              <p:spPr>
                <a:xfrm>
                  <a:off x="2310255" y="2334564"/>
                  <a:ext cx="108000" cy="108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55" name="椭圆 154"/>
                <p:cNvSpPr/>
                <p:nvPr>
                  <p:custDataLst>
                    <p:tags r:id="rId37"/>
                  </p:custDataLst>
                </p:nvPr>
              </p:nvSpPr>
              <p:spPr>
                <a:xfrm>
                  <a:off x="2496434" y="2334564"/>
                  <a:ext cx="108000" cy="108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</p:grpSp>
          <p:sp>
            <p:nvSpPr>
              <p:cNvPr id="31" name="矩形: 圆角 30"/>
              <p:cNvSpPr/>
              <p:nvPr>
                <p:custDataLst>
                  <p:tags r:id="rId34"/>
                </p:custDataLst>
              </p:nvPr>
            </p:nvSpPr>
            <p:spPr>
              <a:xfrm>
                <a:off x="2548610" y="2300461"/>
                <a:ext cx="1260000" cy="10800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grpSp>
          <p:nvGrpSpPr>
            <p:cNvPr id="230" name="组合 229"/>
            <p:cNvGrpSpPr/>
            <p:nvPr/>
          </p:nvGrpSpPr>
          <p:grpSpPr>
            <a:xfrm>
              <a:off x="3087005" y="2091692"/>
              <a:ext cx="2622437" cy="918591"/>
              <a:chOff x="255826" y="2735725"/>
              <a:chExt cx="2568252" cy="899611"/>
            </a:xfrm>
          </p:grpSpPr>
          <p:sp>
            <p:nvSpPr>
              <p:cNvPr id="167" name="文本框 166"/>
              <p:cNvSpPr txBox="1"/>
              <p:nvPr>
                <p:custDataLst>
                  <p:tags r:id="rId32"/>
                </p:custDataLst>
              </p:nvPr>
            </p:nvSpPr>
            <p:spPr>
              <a:xfrm>
                <a:off x="255826" y="3096552"/>
                <a:ext cx="2568252" cy="53878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1200" b="0" i="0" dirty="0">
                    <a:effectLst/>
                    <a:latin typeface="Inter"/>
                  </a:rPr>
                  <a:t>从用户角度出发，对项目的功能进行测试，不考虑内部代码结构。</a:t>
                </a:r>
                <a:endPara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68" name="文本框 167"/>
              <p:cNvSpPr txBox="1"/>
              <p:nvPr>
                <p:custDataLst>
                  <p:tags r:id="rId33"/>
                </p:custDataLst>
              </p:nvPr>
            </p:nvSpPr>
            <p:spPr>
              <a:xfrm>
                <a:off x="755122" y="2735725"/>
                <a:ext cx="1085102" cy="3617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黑盒测试</a:t>
                </a:r>
              </a:p>
            </p:txBody>
          </p:sp>
        </p:grpSp>
      </p:grpSp>
      <p:sp>
        <p:nvSpPr>
          <p:cNvPr id="170" name="矩形: 一个圆顶角，剪去另一个顶角 169"/>
          <p:cNvSpPr/>
          <p:nvPr>
            <p:custDataLst>
              <p:tags r:id="rId4"/>
            </p:custDataLst>
          </p:nvPr>
        </p:nvSpPr>
        <p:spPr>
          <a:xfrm>
            <a:off x="8415578" y="2074424"/>
            <a:ext cx="2601431" cy="1590102"/>
          </a:xfrm>
          <a:prstGeom prst="snipRoundRect">
            <a:avLst>
              <a:gd name="adj1" fmla="val 0"/>
              <a:gd name="adj2" fmla="val 16667"/>
            </a:avLst>
          </a:prstGeom>
          <a:solidFill>
            <a:srgbClr val="94003E"/>
          </a:solidFill>
          <a:ln w="28575">
            <a:solidFill>
              <a:srgbClr val="A62C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172" name="组合 171"/>
          <p:cNvGrpSpPr/>
          <p:nvPr/>
        </p:nvGrpSpPr>
        <p:grpSpPr>
          <a:xfrm>
            <a:off x="8570643" y="2191163"/>
            <a:ext cx="1784776" cy="88685"/>
            <a:chOff x="1635125" y="2300461"/>
            <a:chExt cx="2173485" cy="108000"/>
          </a:xfrm>
        </p:grpSpPr>
        <p:grpSp>
          <p:nvGrpSpPr>
            <p:cNvPr id="176" name="组合 175"/>
            <p:cNvGrpSpPr/>
            <p:nvPr/>
          </p:nvGrpSpPr>
          <p:grpSpPr>
            <a:xfrm>
              <a:off x="1635125" y="2300461"/>
              <a:ext cx="480359" cy="108000"/>
              <a:chOff x="2124075" y="2334564"/>
              <a:chExt cx="480359" cy="108000"/>
            </a:xfrm>
          </p:grpSpPr>
          <p:sp>
            <p:nvSpPr>
              <p:cNvPr id="178" name="椭圆 177"/>
              <p:cNvSpPr/>
              <p:nvPr>
                <p:custDataLst>
                  <p:tags r:id="rId27"/>
                </p:custDataLst>
              </p:nvPr>
            </p:nvSpPr>
            <p:spPr>
              <a:xfrm>
                <a:off x="212407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79" name="椭圆 178"/>
              <p:cNvSpPr/>
              <p:nvPr>
                <p:custDataLst>
                  <p:tags r:id="rId28"/>
                </p:custDataLst>
              </p:nvPr>
            </p:nvSpPr>
            <p:spPr>
              <a:xfrm>
                <a:off x="231025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80" name="椭圆 179"/>
              <p:cNvSpPr/>
              <p:nvPr>
                <p:custDataLst>
                  <p:tags r:id="rId29"/>
                </p:custDataLst>
              </p:nvPr>
            </p:nvSpPr>
            <p:spPr>
              <a:xfrm>
                <a:off x="2496434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sp>
          <p:nvSpPr>
            <p:cNvPr id="177" name="矩形: 圆角 176"/>
            <p:cNvSpPr/>
            <p:nvPr>
              <p:custDataLst>
                <p:tags r:id="rId26"/>
              </p:custDataLst>
            </p:nvPr>
          </p:nvSpPr>
          <p:spPr>
            <a:xfrm>
              <a:off x="2548610" y="2300461"/>
              <a:ext cx="1260000" cy="10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8433100" y="2396588"/>
            <a:ext cx="2571869" cy="1255425"/>
            <a:chOff x="8481225" y="2396588"/>
            <a:chExt cx="2571869" cy="1255425"/>
          </a:xfrm>
        </p:grpSpPr>
        <p:sp>
          <p:nvSpPr>
            <p:cNvPr id="171" name="矩形 170"/>
            <p:cNvSpPr/>
            <p:nvPr>
              <p:custDataLst>
                <p:tags r:id="rId23"/>
              </p:custDataLst>
            </p:nvPr>
          </p:nvSpPr>
          <p:spPr>
            <a:xfrm>
              <a:off x="8481225" y="2396588"/>
              <a:ext cx="2571869" cy="12554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+mn-ea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8501336" y="2568812"/>
              <a:ext cx="2531646" cy="910977"/>
              <a:chOff x="8572313" y="2497406"/>
              <a:chExt cx="2531646" cy="910977"/>
            </a:xfrm>
          </p:grpSpPr>
          <p:sp>
            <p:nvSpPr>
              <p:cNvPr id="181" name="文本框 180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8572313" y="2858232"/>
                <a:ext cx="2531646" cy="55015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1200" b="0" i="0" dirty="0">
                    <a:effectLst/>
                    <a:latin typeface="Inter"/>
                  </a:rPr>
                  <a:t>针对项目的代码结构进行测试，检查代码中的逻辑错误、语法错误等。</a:t>
                </a:r>
                <a:endPara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82" name="文本框 181"/>
              <p:cNvSpPr txBox="1"/>
              <p:nvPr>
                <p:custDataLst>
                  <p:tags r:id="rId25"/>
                </p:custDataLst>
              </p:nvPr>
            </p:nvSpPr>
            <p:spPr>
              <a:xfrm>
                <a:off x="9053306" y="2497406"/>
                <a:ext cx="1107996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白盒测试</a:t>
                </a:r>
              </a:p>
            </p:txBody>
          </p:sp>
        </p:grpSp>
      </p:grpSp>
      <p:grpSp>
        <p:nvGrpSpPr>
          <p:cNvPr id="234" name="组合 233"/>
          <p:cNvGrpSpPr/>
          <p:nvPr/>
        </p:nvGrpSpPr>
        <p:grpSpPr>
          <a:xfrm>
            <a:off x="2268533" y="3539986"/>
            <a:ext cx="3604492" cy="2203214"/>
            <a:chOff x="1211051" y="4098481"/>
            <a:chExt cx="3604492" cy="2203214"/>
          </a:xfrm>
        </p:grpSpPr>
        <p:sp>
          <p:nvSpPr>
            <p:cNvPr id="184" name="矩形: 一个圆顶角，剪去另一个顶角 183"/>
            <p:cNvSpPr/>
            <p:nvPr>
              <p:custDataLst>
                <p:tags r:id="rId15"/>
              </p:custDataLst>
            </p:nvPr>
          </p:nvSpPr>
          <p:spPr>
            <a:xfrm>
              <a:off x="1211051" y="4098481"/>
              <a:ext cx="3604492" cy="2203214"/>
            </a:xfrm>
            <a:prstGeom prst="snipRoundRect">
              <a:avLst>
                <a:gd name="adj1" fmla="val 0"/>
                <a:gd name="adj2" fmla="val 16667"/>
              </a:avLst>
            </a:prstGeom>
            <a:solidFill>
              <a:srgbClr val="94003E"/>
            </a:solidFill>
            <a:ln w="28575">
              <a:solidFill>
                <a:srgbClr val="A62C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185" name="矩形 184"/>
            <p:cNvSpPr/>
            <p:nvPr>
              <p:custDataLst>
                <p:tags r:id="rId16"/>
              </p:custDataLst>
            </p:nvPr>
          </p:nvSpPr>
          <p:spPr>
            <a:xfrm>
              <a:off x="1231531" y="4544865"/>
              <a:ext cx="3563532" cy="17394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+mn-ea"/>
              </a:endParaRPr>
            </a:p>
          </p:txBody>
        </p:sp>
        <p:grpSp>
          <p:nvGrpSpPr>
            <p:cNvPr id="186" name="组合 185"/>
            <p:cNvGrpSpPr/>
            <p:nvPr/>
          </p:nvGrpSpPr>
          <p:grpSpPr>
            <a:xfrm>
              <a:off x="1425906" y="4260233"/>
              <a:ext cx="2472951" cy="122880"/>
              <a:chOff x="1635125" y="2300461"/>
              <a:chExt cx="2173485" cy="108000"/>
            </a:xfrm>
          </p:grpSpPr>
          <p:grpSp>
            <p:nvGrpSpPr>
              <p:cNvPr id="190" name="组合 189"/>
              <p:cNvGrpSpPr/>
              <p:nvPr/>
            </p:nvGrpSpPr>
            <p:grpSpPr>
              <a:xfrm>
                <a:off x="1635125" y="2300461"/>
                <a:ext cx="480359" cy="108000"/>
                <a:chOff x="2124075" y="2334564"/>
                <a:chExt cx="480359" cy="108000"/>
              </a:xfrm>
            </p:grpSpPr>
            <p:sp>
              <p:nvSpPr>
                <p:cNvPr id="192" name="椭圆 191"/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2124075" y="2334564"/>
                  <a:ext cx="108000" cy="108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93" name="椭圆 192"/>
                <p:cNvSpPr/>
                <p:nvPr>
                  <p:custDataLst>
                    <p:tags r:id="rId21"/>
                  </p:custDataLst>
                </p:nvPr>
              </p:nvSpPr>
              <p:spPr>
                <a:xfrm>
                  <a:off x="2310255" y="2334564"/>
                  <a:ext cx="108000" cy="108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94" name="椭圆 193"/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2496434" y="2334564"/>
                  <a:ext cx="108000" cy="108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</p:grpSp>
          <p:sp>
            <p:nvSpPr>
              <p:cNvPr id="191" name="矩形: 圆角 190"/>
              <p:cNvSpPr/>
              <p:nvPr>
                <p:custDataLst>
                  <p:tags r:id="rId19"/>
                </p:custDataLst>
              </p:nvPr>
            </p:nvSpPr>
            <p:spPr>
              <a:xfrm>
                <a:off x="2548610" y="2300461"/>
                <a:ext cx="1260000" cy="10800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grpSp>
          <p:nvGrpSpPr>
            <p:cNvPr id="233" name="组合 232"/>
            <p:cNvGrpSpPr/>
            <p:nvPr/>
          </p:nvGrpSpPr>
          <p:grpSpPr>
            <a:xfrm>
              <a:off x="1869317" y="4839090"/>
              <a:ext cx="2467282" cy="1394507"/>
              <a:chOff x="1869317" y="4899820"/>
              <a:chExt cx="2467282" cy="1394507"/>
            </a:xfrm>
          </p:grpSpPr>
          <p:sp>
            <p:nvSpPr>
              <p:cNvPr id="197" name="文本框 196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1869317" y="5260646"/>
                <a:ext cx="2467282" cy="10336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1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使用测试工具检查</a:t>
                </a:r>
                <a:r>
                  <a:rPr lang="zh-CN" altLang="en-US" sz="1200" b="0" i="0" dirty="0">
                    <a:effectLst/>
                    <a:latin typeface="Inter"/>
                  </a:rPr>
                  <a:t>前端发送的请求是否能够正确到达后端，后端返回的数据是否能够正确</a:t>
                </a:r>
                <a:r>
                  <a:rPr lang="zh-CN" altLang="en-US" sz="1200" dirty="0">
                    <a:latin typeface="Inter"/>
                  </a:rPr>
                  <a:t>返回</a:t>
                </a:r>
                <a:r>
                  <a:rPr lang="zh-CN" altLang="en-US" sz="1200" b="0" i="0" dirty="0">
                    <a:effectLst/>
                    <a:latin typeface="Inter"/>
                  </a:rPr>
                  <a:t>前端。最后再进行进行联合测试。</a:t>
                </a:r>
                <a:endPara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98" name="文本框 197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2228467" y="4899820"/>
                <a:ext cx="1800493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前后端分离测试</a:t>
                </a:r>
              </a:p>
            </p:txBody>
          </p:sp>
        </p:grpSp>
      </p:grpSp>
      <p:grpSp>
        <p:nvGrpSpPr>
          <p:cNvPr id="292" name="组合 291"/>
          <p:cNvGrpSpPr/>
          <p:nvPr/>
        </p:nvGrpSpPr>
        <p:grpSpPr>
          <a:xfrm>
            <a:off x="6159275" y="3557324"/>
            <a:ext cx="3604492" cy="2203214"/>
            <a:chOff x="5681551" y="4174656"/>
            <a:chExt cx="3604492" cy="2203214"/>
          </a:xfrm>
        </p:grpSpPr>
        <p:sp>
          <p:nvSpPr>
            <p:cNvPr id="293" name="矩形: 一个圆顶角，剪去另一个顶角 292"/>
            <p:cNvSpPr/>
            <p:nvPr>
              <p:custDataLst>
                <p:tags r:id="rId7"/>
              </p:custDataLst>
            </p:nvPr>
          </p:nvSpPr>
          <p:spPr>
            <a:xfrm>
              <a:off x="5681551" y="4174656"/>
              <a:ext cx="3604492" cy="2203214"/>
            </a:xfrm>
            <a:prstGeom prst="snipRoundRect">
              <a:avLst>
                <a:gd name="adj1" fmla="val 0"/>
                <a:gd name="adj2" fmla="val 16667"/>
              </a:avLst>
            </a:prstGeom>
            <a:solidFill>
              <a:srgbClr val="94003E"/>
            </a:solidFill>
            <a:ln w="28575">
              <a:solidFill>
                <a:srgbClr val="A62C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sp>
          <p:nvSpPr>
            <p:cNvPr id="295" name="矩形 294"/>
            <p:cNvSpPr/>
            <p:nvPr>
              <p:custDataLst>
                <p:tags r:id="rId8"/>
              </p:custDataLst>
            </p:nvPr>
          </p:nvSpPr>
          <p:spPr>
            <a:xfrm>
              <a:off x="5702031" y="4621040"/>
              <a:ext cx="3563532" cy="17394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+mn-ea"/>
              </a:endParaRPr>
            </a:p>
          </p:txBody>
        </p:sp>
        <p:grpSp>
          <p:nvGrpSpPr>
            <p:cNvPr id="296" name="组合 295"/>
            <p:cNvGrpSpPr/>
            <p:nvPr/>
          </p:nvGrpSpPr>
          <p:grpSpPr>
            <a:xfrm>
              <a:off x="5896406" y="4336408"/>
              <a:ext cx="2472951" cy="122880"/>
              <a:chOff x="1635125" y="2300461"/>
              <a:chExt cx="2173485" cy="108000"/>
            </a:xfrm>
          </p:grpSpPr>
          <p:grpSp>
            <p:nvGrpSpPr>
              <p:cNvPr id="300" name="组合 299"/>
              <p:cNvGrpSpPr/>
              <p:nvPr/>
            </p:nvGrpSpPr>
            <p:grpSpPr>
              <a:xfrm>
                <a:off x="1635125" y="2300461"/>
                <a:ext cx="480359" cy="108000"/>
                <a:chOff x="2124075" y="2334564"/>
                <a:chExt cx="480359" cy="108000"/>
              </a:xfrm>
            </p:grpSpPr>
            <p:sp>
              <p:nvSpPr>
                <p:cNvPr id="302" name="椭圆 301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2124075" y="2334564"/>
                  <a:ext cx="108000" cy="108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03" name="椭圆 302"/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2310255" y="2334564"/>
                  <a:ext cx="108000" cy="108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304" name="椭圆 303"/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2496434" y="2334564"/>
                  <a:ext cx="108000" cy="1080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</p:grpSp>
          <p:sp>
            <p:nvSpPr>
              <p:cNvPr id="301" name="矩形: 圆角 300"/>
              <p:cNvSpPr/>
              <p:nvPr>
                <p:custDataLst>
                  <p:tags r:id="rId11"/>
                </p:custDataLst>
              </p:nvPr>
            </p:nvSpPr>
            <p:spPr>
              <a:xfrm>
                <a:off x="2548610" y="2300461"/>
                <a:ext cx="1260000" cy="108000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grpSp>
          <p:nvGrpSpPr>
            <p:cNvPr id="297" name="组合 296"/>
            <p:cNvGrpSpPr/>
            <p:nvPr/>
          </p:nvGrpSpPr>
          <p:grpSpPr>
            <a:xfrm>
              <a:off x="6339817" y="4915265"/>
              <a:ext cx="2287961" cy="1154441"/>
              <a:chOff x="6339817" y="4900794"/>
              <a:chExt cx="2287961" cy="1154441"/>
            </a:xfrm>
          </p:grpSpPr>
          <p:sp>
            <p:nvSpPr>
              <p:cNvPr id="298" name="文本框 297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6339817" y="5261620"/>
                <a:ext cx="2287961" cy="79361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zh-CN" sz="1200" dirty="0">
                    <a:solidFill>
                      <a:srgbClr val="000000"/>
                    </a:solidFill>
                    <a:effectLst/>
                    <a:latin typeface="+mn-ea"/>
                    <a:cs typeface="Segoe UI" panose="020B0502040204020203" pitchFamily="34" charset="0"/>
                  </a:rPr>
                  <a:t>单元测试主要针对软件中的最小可测试单元进行测试</a:t>
                </a:r>
                <a:r>
                  <a:rPr lang="zh-CN" altLang="en-US" sz="1200" dirty="0">
                    <a:solidFill>
                      <a:srgbClr val="000000"/>
                    </a:solidFill>
                    <a:latin typeface="+mn-ea"/>
                    <a:cs typeface="Segoe UI" panose="020B0502040204020203" pitchFamily="34" charset="0"/>
                  </a:rPr>
                  <a:t>，</a:t>
                </a:r>
                <a:r>
                  <a:rPr lang="zh-CN" altLang="zh-CN" sz="1200" dirty="0">
                    <a:solidFill>
                      <a:srgbClr val="000000"/>
                    </a:solidFill>
                    <a:effectLst/>
                    <a:latin typeface="+mn-ea"/>
                    <a:cs typeface="Segoe UI" panose="020B0502040204020203" pitchFamily="34" charset="0"/>
                  </a:rPr>
                  <a:t>验证这些单元的功能是否符合预期</a:t>
                </a:r>
                <a:r>
                  <a:rPr lang="zh-CN" altLang="en-US" sz="1200" dirty="0">
                    <a:solidFill>
                      <a:srgbClr val="000000"/>
                    </a:solidFill>
                    <a:effectLst/>
                    <a:latin typeface="+mn-ea"/>
                    <a:cs typeface="Segoe UI" panose="020B0502040204020203" pitchFamily="34" charset="0"/>
                  </a:rPr>
                  <a:t>。</a:t>
                </a:r>
                <a:endPara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299" name="文本框 298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6698967" y="4900794"/>
                <a:ext cx="1107996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ea"/>
                  </a:rPr>
                  <a:t>单元测试</a:t>
                </a:r>
              </a:p>
            </p:txBody>
          </p:sp>
        </p:grpSp>
      </p:grpSp>
      <p:cxnSp>
        <p:nvCxnSpPr>
          <p:cNvPr id="110" name="直接连接符 109"/>
          <p:cNvCxnSpPr/>
          <p:nvPr>
            <p:custDataLst>
              <p:tags r:id="rId5"/>
            </p:custDataLst>
          </p:nvPr>
        </p:nvCxnSpPr>
        <p:spPr>
          <a:xfrm rot="16200000">
            <a:off x="-406587" y="3565185"/>
            <a:ext cx="3168000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>
            <p:custDataLst>
              <p:tags r:id="rId6"/>
            </p:custDataLst>
          </p:nvPr>
        </p:nvSpPr>
        <p:spPr>
          <a:xfrm>
            <a:off x="1174992" y="2344074"/>
            <a:ext cx="615553" cy="244222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800" dirty="0">
                <a:latin typeface="+mn-ea"/>
              </a:rPr>
              <a:t>测试方法</a:t>
            </a: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B2B9B8-E210-D40D-4335-F178AE79F0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B3715F2-9F27-1140-6EF9-C311ED3DFFDF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: 圆顶角 2">
            <a:extLst>
              <a:ext uri="{FF2B5EF4-FFF2-40B4-BE49-F238E27FC236}">
                <a16:creationId xmlns:a16="http://schemas.microsoft.com/office/drawing/2014/main" id="{790E4846-4EF1-B497-C2EF-92577EDB387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136" name="组合 135">
            <a:extLst>
              <a:ext uri="{FF2B5EF4-FFF2-40B4-BE49-F238E27FC236}">
                <a16:creationId xmlns:a16="http://schemas.microsoft.com/office/drawing/2014/main" id="{AFC39F4C-6EC2-07D3-FD4D-243AE362D0A4}"/>
              </a:ext>
            </a:extLst>
          </p:cNvPr>
          <p:cNvGrpSpPr/>
          <p:nvPr/>
        </p:nvGrpSpPr>
        <p:grpSpPr>
          <a:xfrm>
            <a:off x="6095537" y="2869"/>
            <a:ext cx="3060700" cy="369333"/>
            <a:chOff x="3035299" y="2787"/>
            <a:chExt cx="3060700" cy="369333"/>
          </a:xfrm>
        </p:grpSpPr>
        <p:sp>
          <p:nvSpPr>
            <p:cNvPr id="137" name="矩形 136">
              <a:extLst>
                <a:ext uri="{FF2B5EF4-FFF2-40B4-BE49-F238E27FC236}">
                  <a16:creationId xmlns:a16="http://schemas.microsoft.com/office/drawing/2014/main" id="{EDE3239B-ECD8-DBCC-BD1B-52FA7819B5C0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3035299" y="2788"/>
              <a:ext cx="3060700" cy="368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138" name="组合 137">
              <a:extLst>
                <a:ext uri="{FF2B5EF4-FFF2-40B4-BE49-F238E27FC236}">
                  <a16:creationId xmlns:a16="http://schemas.microsoft.com/office/drawing/2014/main" id="{DA8868F8-8785-49BE-1A2A-4C69BE716EB8}"/>
                </a:ext>
              </a:extLst>
            </p:cNvPr>
            <p:cNvGrpSpPr/>
            <p:nvPr/>
          </p:nvGrpSpPr>
          <p:grpSpPr>
            <a:xfrm>
              <a:off x="3416304" y="2787"/>
              <a:ext cx="2298690" cy="369333"/>
              <a:chOff x="80359" y="-2"/>
              <a:chExt cx="2298690" cy="370474"/>
            </a:xfrm>
          </p:grpSpPr>
          <p:sp>
            <p:nvSpPr>
              <p:cNvPr id="139" name="椭圆 138">
                <a:extLst>
                  <a:ext uri="{FF2B5EF4-FFF2-40B4-BE49-F238E27FC236}">
                    <a16:creationId xmlns:a16="http://schemas.microsoft.com/office/drawing/2014/main" id="{9CEB8AA7-EAF9-C7CC-4EB0-A2EB8F9D20F1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80359" y="76096"/>
                <a:ext cx="216000" cy="216000"/>
              </a:xfrm>
              <a:prstGeom prst="ellipse">
                <a:avLst/>
              </a:prstGeom>
              <a:noFill/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62C38"/>
                  </a:solidFill>
                  <a:latin typeface="+mn-ea"/>
                </a:endParaRPr>
              </a:p>
            </p:txBody>
          </p:sp>
          <p:grpSp>
            <p:nvGrpSpPr>
              <p:cNvPr id="140" name="组合 139">
                <a:extLst>
                  <a:ext uri="{FF2B5EF4-FFF2-40B4-BE49-F238E27FC236}">
                    <a16:creationId xmlns:a16="http://schemas.microsoft.com/office/drawing/2014/main" id="{FEFB6CB5-335A-BAE7-0C85-8E2B6C637004}"/>
                  </a:ext>
                </a:extLst>
              </p:cNvPr>
              <p:cNvGrpSpPr/>
              <p:nvPr/>
            </p:nvGrpSpPr>
            <p:grpSpPr>
              <a:xfrm>
                <a:off x="134359" y="-2"/>
                <a:ext cx="2244690" cy="370474"/>
                <a:chOff x="134359" y="-2"/>
                <a:chExt cx="2244690" cy="370474"/>
              </a:xfrm>
            </p:grpSpPr>
            <p:sp>
              <p:nvSpPr>
                <p:cNvPr id="141" name="椭圆 140">
                  <a:extLst>
                    <a:ext uri="{FF2B5EF4-FFF2-40B4-BE49-F238E27FC236}">
                      <a16:creationId xmlns:a16="http://schemas.microsoft.com/office/drawing/2014/main" id="{3400BFB8-F560-771F-3F03-187D8CE1AB41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34359" y="130096"/>
                  <a:ext cx="108000" cy="108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grpSp>
              <p:nvGrpSpPr>
                <p:cNvPr id="142" name="组合 141">
                  <a:extLst>
                    <a:ext uri="{FF2B5EF4-FFF2-40B4-BE49-F238E27FC236}">
                      <a16:creationId xmlns:a16="http://schemas.microsoft.com/office/drawing/2014/main" id="{74E8E58B-86BF-7500-DAD4-EA47166E4A52}"/>
                    </a:ext>
                  </a:extLst>
                </p:cNvPr>
                <p:cNvGrpSpPr/>
                <p:nvPr/>
              </p:nvGrpSpPr>
              <p:grpSpPr>
                <a:xfrm>
                  <a:off x="350359" y="-2"/>
                  <a:ext cx="2028690" cy="370474"/>
                  <a:chOff x="376718" y="111758"/>
                  <a:chExt cx="2028690" cy="370474"/>
                </a:xfrm>
              </p:grpSpPr>
              <p:sp>
                <p:nvSpPr>
                  <p:cNvPr id="143" name="文本框 142">
                    <a:extLst>
                      <a:ext uri="{FF2B5EF4-FFF2-40B4-BE49-F238E27FC236}">
                        <a16:creationId xmlns:a16="http://schemas.microsoft.com/office/drawing/2014/main" id="{A92AF277-4803-2722-8114-DC7AA62CB34C}"/>
                      </a:ext>
                    </a:extLst>
                  </p:cNvPr>
                  <p:cNvSpPr txBox="1"/>
                  <p:nvPr>
                    <p:custDataLst>
                      <p:tags r:id="rId13"/>
                    </p:custDataLst>
                  </p:nvPr>
                </p:nvSpPr>
                <p:spPr>
                  <a:xfrm>
                    <a:off x="775659" y="111758"/>
                    <a:ext cx="1629749" cy="37047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项目测试</a:t>
                    </a:r>
                  </a:p>
                </p:txBody>
              </p:sp>
              <p:sp>
                <p:nvSpPr>
                  <p:cNvPr id="144" name="文本框 143">
                    <a:extLst>
                      <a:ext uri="{FF2B5EF4-FFF2-40B4-BE49-F238E27FC236}">
                        <a16:creationId xmlns:a16="http://schemas.microsoft.com/office/drawing/2014/main" id="{35F3E4D0-D5C6-1060-CFB3-01F0D9A7644D}"/>
                      </a:ext>
                    </a:extLst>
                  </p:cNvPr>
                  <p:cNvSpPr txBox="1"/>
                  <p:nvPr>
                    <p:custDataLst>
                      <p:tags r:id="rId14"/>
                    </p:custDataLst>
                  </p:nvPr>
                </p:nvSpPr>
                <p:spPr>
                  <a:xfrm>
                    <a:off x="376718" y="111759"/>
                    <a:ext cx="441146" cy="37047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03</a:t>
                    </a:r>
                    <a:endPara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endParaRPr>
                  </a:p>
                </p:txBody>
              </p:sp>
            </p:grpSp>
          </p:grpSp>
        </p:grpSp>
      </p:grpSp>
      <p:grpSp>
        <p:nvGrpSpPr>
          <p:cNvPr id="172" name="组合 171">
            <a:extLst>
              <a:ext uri="{FF2B5EF4-FFF2-40B4-BE49-F238E27FC236}">
                <a16:creationId xmlns:a16="http://schemas.microsoft.com/office/drawing/2014/main" id="{FC7074E0-C9D3-7118-B78A-128EA7F82429}"/>
              </a:ext>
            </a:extLst>
          </p:cNvPr>
          <p:cNvGrpSpPr/>
          <p:nvPr/>
        </p:nvGrpSpPr>
        <p:grpSpPr>
          <a:xfrm>
            <a:off x="8570643" y="2191163"/>
            <a:ext cx="1784776" cy="88685"/>
            <a:chOff x="1635125" y="2300461"/>
            <a:chExt cx="2173485" cy="108000"/>
          </a:xfrm>
        </p:grpSpPr>
        <p:grpSp>
          <p:nvGrpSpPr>
            <p:cNvPr id="176" name="组合 175">
              <a:extLst>
                <a:ext uri="{FF2B5EF4-FFF2-40B4-BE49-F238E27FC236}">
                  <a16:creationId xmlns:a16="http://schemas.microsoft.com/office/drawing/2014/main" id="{C2ED3505-94AE-C649-8E8D-E2E7A0DC3F1F}"/>
                </a:ext>
              </a:extLst>
            </p:cNvPr>
            <p:cNvGrpSpPr/>
            <p:nvPr/>
          </p:nvGrpSpPr>
          <p:grpSpPr>
            <a:xfrm>
              <a:off x="1635125" y="2300461"/>
              <a:ext cx="480359" cy="108000"/>
              <a:chOff x="2124075" y="2334564"/>
              <a:chExt cx="480359" cy="108000"/>
            </a:xfrm>
          </p:grpSpPr>
          <p:sp>
            <p:nvSpPr>
              <p:cNvPr id="178" name="椭圆 177">
                <a:extLst>
                  <a:ext uri="{FF2B5EF4-FFF2-40B4-BE49-F238E27FC236}">
                    <a16:creationId xmlns:a16="http://schemas.microsoft.com/office/drawing/2014/main" id="{9C0ED782-9860-2533-513A-FACE5ABA5F8A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212407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79" name="椭圆 178">
                <a:extLst>
                  <a:ext uri="{FF2B5EF4-FFF2-40B4-BE49-F238E27FC236}">
                    <a16:creationId xmlns:a16="http://schemas.microsoft.com/office/drawing/2014/main" id="{062F5369-CDC7-0FB3-D660-7C5619332218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231025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80" name="椭圆 179">
                <a:extLst>
                  <a:ext uri="{FF2B5EF4-FFF2-40B4-BE49-F238E27FC236}">
                    <a16:creationId xmlns:a16="http://schemas.microsoft.com/office/drawing/2014/main" id="{187181BF-CCCB-0B9A-E3C5-A57C3008D1AC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496434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sp>
          <p:nvSpPr>
            <p:cNvPr id="177" name="矩形: 圆角 176">
              <a:extLst>
                <a:ext uri="{FF2B5EF4-FFF2-40B4-BE49-F238E27FC236}">
                  <a16:creationId xmlns:a16="http://schemas.microsoft.com/office/drawing/2014/main" id="{39E66B94-FBD4-0B4B-D177-B2DAF9DD806B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548610" y="2300461"/>
              <a:ext cx="1260000" cy="10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cxnSp>
        <p:nvCxnSpPr>
          <p:cNvPr id="110" name="直接连接符 109">
            <a:extLst>
              <a:ext uri="{FF2B5EF4-FFF2-40B4-BE49-F238E27FC236}">
                <a16:creationId xmlns:a16="http://schemas.microsoft.com/office/drawing/2014/main" id="{9003DC70-7BE1-AF33-7B16-CBC4DB872937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 rot="16200000">
            <a:off x="-406587" y="3565185"/>
            <a:ext cx="3168000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CCE2F9A7-08A6-488F-3CAE-7885E0277C4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174992" y="2344074"/>
            <a:ext cx="615553" cy="244222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2800" dirty="0">
                <a:latin typeface="+mn-ea"/>
              </a:rPr>
              <a:t>测试工具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C2CB6F-BDD5-585C-4A5D-D23E3D5BFA00}"/>
              </a:ext>
            </a:extLst>
          </p:cNvPr>
          <p:cNvPicPr>
            <a:picLocks noChangeAspect="1"/>
          </p:cNvPicPr>
          <p:nvPr/>
        </p:nvPicPr>
        <p:blipFill>
          <a:blip r:embed="rId16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452" y="3487389"/>
            <a:ext cx="5277587" cy="288647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7B9D789-D6A0-A87E-DC5F-94895A257A49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452" y="492706"/>
            <a:ext cx="4855547" cy="293629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1C35662-CD01-7FB8-0879-C45FAF30094E}"/>
              </a:ext>
            </a:extLst>
          </p:cNvPr>
          <p:cNvSpPr txBox="1"/>
          <p:nvPr/>
        </p:nvSpPr>
        <p:spPr>
          <a:xfrm>
            <a:off x="2320428" y="1962332"/>
            <a:ext cx="3952359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i="0" dirty="0">
                <a:solidFill>
                  <a:srgbClr val="060607"/>
                </a:solidFill>
                <a:effectLst/>
                <a:latin typeface="+mn-ea"/>
              </a:rPr>
              <a:t>Postman</a:t>
            </a:r>
            <a:r>
              <a:rPr lang="zh-CN" altLang="en-US" sz="1400" b="0" i="0" dirty="0">
                <a:solidFill>
                  <a:srgbClr val="060607"/>
                </a:solidFill>
                <a:effectLst/>
                <a:latin typeface="+mn-ea"/>
              </a:rPr>
              <a:t>是一款流行的</a:t>
            </a:r>
            <a:r>
              <a:rPr lang="en-US" altLang="zh-CN" sz="1400" b="0" i="0" dirty="0">
                <a:solidFill>
                  <a:srgbClr val="060607"/>
                </a:solidFill>
                <a:effectLst/>
                <a:latin typeface="+mn-ea"/>
              </a:rPr>
              <a:t>API</a:t>
            </a:r>
            <a:r>
              <a:rPr lang="zh-CN" altLang="en-US" sz="1400" b="0" i="0" dirty="0">
                <a:solidFill>
                  <a:srgbClr val="060607"/>
                </a:solidFill>
                <a:effectLst/>
                <a:latin typeface="+mn-ea"/>
              </a:rPr>
              <a:t>测试和管理工具，它可以帮助开发人员、</a:t>
            </a:r>
            <a:r>
              <a:rPr lang="en-US" altLang="zh-CN" sz="1400" b="0" i="0" dirty="0">
                <a:solidFill>
                  <a:srgbClr val="060607"/>
                </a:solidFill>
                <a:effectLst/>
                <a:latin typeface="+mn-ea"/>
              </a:rPr>
              <a:t>QA</a:t>
            </a:r>
            <a:r>
              <a:rPr lang="zh-CN" altLang="en-US" sz="1400" b="0" i="0" dirty="0">
                <a:solidFill>
                  <a:srgbClr val="060607"/>
                </a:solidFill>
                <a:effectLst/>
                <a:latin typeface="+mn-ea"/>
              </a:rPr>
              <a:t>工程师和其他团队成员更快地构建、测试和管理</a:t>
            </a:r>
            <a:r>
              <a:rPr lang="en-US" altLang="zh-CN" sz="1400" b="0" i="0" dirty="0">
                <a:solidFill>
                  <a:srgbClr val="060607"/>
                </a:solidFill>
                <a:effectLst/>
                <a:latin typeface="+mn-ea"/>
              </a:rPr>
              <a:t>API</a:t>
            </a:r>
            <a:r>
              <a:rPr lang="zh-CN" altLang="en-US" sz="1400" b="0" i="0" dirty="0">
                <a:solidFill>
                  <a:srgbClr val="060607"/>
                </a:solidFill>
                <a:effectLst/>
                <a:latin typeface="+mn-ea"/>
              </a:rPr>
              <a:t>。</a:t>
            </a:r>
            <a:endParaRPr lang="en-US" altLang="zh-CN" sz="1400" b="0" i="0" dirty="0">
              <a:solidFill>
                <a:srgbClr val="060607"/>
              </a:solidFill>
              <a:effectLst/>
              <a:latin typeface="+mn-ea"/>
            </a:endParaRPr>
          </a:p>
          <a:p>
            <a:r>
              <a:rPr lang="zh-CN" altLang="en-US" sz="1400" dirty="0">
                <a:latin typeface="+mn-ea"/>
              </a:rPr>
              <a:t>本项目主要使用到以下功能：</a:t>
            </a:r>
            <a:endParaRPr lang="en-US" altLang="zh-CN" sz="1400" dirty="0">
              <a:latin typeface="+mn-ea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sz="1400" b="1" i="0" dirty="0">
                <a:solidFill>
                  <a:srgbClr val="060607"/>
                </a:solidFill>
                <a:effectLst/>
                <a:latin typeface="+mn-ea"/>
              </a:rPr>
              <a:t>API</a:t>
            </a:r>
            <a:r>
              <a:rPr lang="zh-CN" altLang="en-US" sz="1400" b="1" i="0" dirty="0">
                <a:solidFill>
                  <a:srgbClr val="060607"/>
                </a:solidFill>
                <a:effectLst/>
                <a:latin typeface="+mn-ea"/>
              </a:rPr>
              <a:t>请求构建</a:t>
            </a:r>
            <a:r>
              <a:rPr lang="zh-CN" altLang="en-US" sz="1400" i="0" dirty="0">
                <a:solidFill>
                  <a:srgbClr val="060607"/>
                </a:solidFill>
                <a:effectLst/>
                <a:latin typeface="+mn-ea"/>
              </a:rPr>
              <a:t>：使用</a:t>
            </a:r>
            <a:r>
              <a:rPr lang="en-US" altLang="zh-CN" sz="1400" i="0" dirty="0">
                <a:solidFill>
                  <a:srgbClr val="060607"/>
                </a:solidFill>
                <a:effectLst/>
                <a:latin typeface="+mn-ea"/>
              </a:rPr>
              <a:t>Postman</a:t>
            </a:r>
            <a:r>
              <a:rPr lang="zh-CN" altLang="en-US" sz="1400" i="0" dirty="0">
                <a:solidFill>
                  <a:srgbClr val="060607"/>
                </a:solidFill>
                <a:effectLst/>
                <a:latin typeface="+mn-ea"/>
              </a:rPr>
              <a:t>构建</a:t>
            </a:r>
            <a:r>
              <a:rPr lang="en-US" altLang="zh-CN" sz="1400" i="0" dirty="0">
                <a:solidFill>
                  <a:srgbClr val="060607"/>
                </a:solidFill>
                <a:effectLst/>
                <a:latin typeface="+mn-ea"/>
              </a:rPr>
              <a:t>GET</a:t>
            </a:r>
            <a:r>
              <a:rPr lang="zh-CN" altLang="en-US" sz="1400" i="0" dirty="0">
                <a:solidFill>
                  <a:srgbClr val="060607"/>
                </a:solidFill>
                <a:effectLst/>
                <a:latin typeface="+mn-ea"/>
              </a:rPr>
              <a:t>、</a:t>
            </a:r>
            <a:r>
              <a:rPr lang="en-US" altLang="zh-CN" sz="1400" i="0" dirty="0">
                <a:solidFill>
                  <a:srgbClr val="060607"/>
                </a:solidFill>
                <a:effectLst/>
                <a:latin typeface="+mn-ea"/>
              </a:rPr>
              <a:t>POST</a:t>
            </a:r>
            <a:r>
              <a:rPr lang="zh-CN" altLang="en-US" sz="1400" i="0" dirty="0">
                <a:solidFill>
                  <a:srgbClr val="060607"/>
                </a:solidFill>
                <a:effectLst/>
                <a:latin typeface="+mn-ea"/>
              </a:rPr>
              <a:t>请求。</a:t>
            </a:r>
            <a:endParaRPr lang="en-US" altLang="zh-CN" sz="1400" b="1" dirty="0">
              <a:solidFill>
                <a:srgbClr val="060607"/>
              </a:solidFill>
              <a:latin typeface="+mn-ea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i="0" dirty="0">
                <a:solidFill>
                  <a:srgbClr val="060607"/>
                </a:solidFill>
                <a:effectLst/>
                <a:latin typeface="+mn-ea"/>
              </a:rPr>
              <a:t>监视</a:t>
            </a:r>
            <a:r>
              <a:rPr lang="zh-CN" altLang="en-US" sz="1400" i="0" dirty="0">
                <a:solidFill>
                  <a:srgbClr val="060607"/>
                </a:solidFill>
                <a:effectLst/>
                <a:latin typeface="+mn-ea"/>
              </a:rPr>
              <a:t>：</a:t>
            </a:r>
            <a:r>
              <a:rPr lang="en-US" altLang="zh-CN" sz="1400" b="0" i="0" dirty="0">
                <a:solidFill>
                  <a:srgbClr val="060607"/>
                </a:solidFill>
                <a:effectLst/>
                <a:latin typeface="+mn-ea"/>
              </a:rPr>
              <a:t>Postman</a:t>
            </a:r>
            <a:r>
              <a:rPr lang="zh-CN" altLang="en-US" sz="1400" b="0" i="0" dirty="0">
                <a:solidFill>
                  <a:srgbClr val="060607"/>
                </a:solidFill>
                <a:effectLst/>
                <a:latin typeface="+mn-ea"/>
              </a:rPr>
              <a:t>提供</a:t>
            </a:r>
            <a:r>
              <a:rPr lang="en-US" altLang="zh-CN" sz="1400" b="0" i="0" dirty="0">
                <a:solidFill>
                  <a:srgbClr val="060607"/>
                </a:solidFill>
                <a:effectLst/>
                <a:latin typeface="+mn-ea"/>
              </a:rPr>
              <a:t>API</a:t>
            </a:r>
            <a:r>
              <a:rPr lang="zh-CN" altLang="en-US" sz="1400" b="0" i="0" dirty="0">
                <a:solidFill>
                  <a:srgbClr val="060607"/>
                </a:solidFill>
                <a:effectLst/>
                <a:latin typeface="+mn-ea"/>
              </a:rPr>
              <a:t>性能的实时监控功能，帮助及时发现和解决性能问题。</a:t>
            </a:r>
            <a:endParaRPr lang="en-US" altLang="zh-CN" sz="1400" b="0" i="0" dirty="0">
              <a:solidFill>
                <a:srgbClr val="060607"/>
              </a:solidFill>
              <a:effectLst/>
              <a:latin typeface="+mn-ea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i="0" dirty="0">
                <a:solidFill>
                  <a:srgbClr val="060607"/>
                </a:solidFill>
                <a:effectLst/>
                <a:latin typeface="+mn-ea"/>
              </a:rPr>
              <a:t>便捷功能</a:t>
            </a:r>
            <a:r>
              <a:rPr lang="zh-CN" altLang="en-US" sz="1400" b="1" dirty="0">
                <a:solidFill>
                  <a:srgbClr val="060607"/>
                </a:solidFill>
                <a:latin typeface="+mn-ea"/>
              </a:rPr>
              <a:t>：</a:t>
            </a:r>
            <a:r>
              <a:rPr lang="zh-CN" altLang="en-US" sz="1400" b="0" i="0" dirty="0">
                <a:solidFill>
                  <a:srgbClr val="060607"/>
                </a:solidFill>
                <a:effectLst/>
                <a:latin typeface="+mn-ea"/>
              </a:rPr>
              <a:t>速填写查询参数、快速填写请求头信息、快速实现添加一个请求。</a:t>
            </a:r>
            <a:br>
              <a:rPr lang="zh-CN" altLang="en-US" sz="1400" dirty="0"/>
            </a:br>
            <a:endParaRPr lang="zh-CN" altLang="en-US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47544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3965112" y="1294746"/>
            <a:ext cx="4261777" cy="4261777"/>
            <a:chOff x="3965111" y="1611946"/>
            <a:chExt cx="4261777" cy="4261777"/>
          </a:xfrm>
        </p:grpSpPr>
        <p:grpSp>
          <p:nvGrpSpPr>
            <p:cNvPr id="9" name="组合 8"/>
            <p:cNvGrpSpPr/>
            <p:nvPr/>
          </p:nvGrpSpPr>
          <p:grpSpPr>
            <a:xfrm>
              <a:off x="4577422" y="2754185"/>
              <a:ext cx="3037154" cy="1701196"/>
              <a:chOff x="4577423" y="2639910"/>
              <a:chExt cx="3037154" cy="1701196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4577423" y="3405979"/>
                <a:ext cx="3037154" cy="935127"/>
                <a:chOff x="4694083" y="3368934"/>
                <a:chExt cx="3037154" cy="935127"/>
              </a:xfrm>
            </p:grpSpPr>
            <p:sp>
              <p:nvSpPr>
                <p:cNvPr id="94" name="文本框 93"/>
                <p:cNvSpPr txBox="1"/>
                <p:nvPr>
                  <p:custDataLst>
                    <p:tags r:id="rId9"/>
                  </p:custDataLst>
                </p:nvPr>
              </p:nvSpPr>
              <p:spPr>
                <a:xfrm>
                  <a:off x="5299591" y="3368934"/>
                  <a:ext cx="1826141" cy="58477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sz="32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项目管理</a:t>
                  </a:r>
                </a:p>
              </p:txBody>
            </p:sp>
            <p:sp>
              <p:nvSpPr>
                <p:cNvPr id="92" name="文本框 91"/>
                <p:cNvSpPr txBox="1"/>
                <p:nvPr>
                  <p:custDataLst>
                    <p:tags r:id="rId10"/>
                  </p:custDataLst>
                </p:nvPr>
              </p:nvSpPr>
              <p:spPr>
                <a:xfrm>
                  <a:off x="4694083" y="3953709"/>
                  <a:ext cx="3037154" cy="3503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项目管理</a:t>
                  </a:r>
                </a:p>
              </p:txBody>
            </p:sp>
          </p:grpSp>
          <p:sp>
            <p:nvSpPr>
              <p:cNvPr id="95" name="文本框 94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5695890" y="2639910"/>
                <a:ext cx="755335" cy="707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04</a:t>
                </a:r>
                <a:endParaRPr lang="zh-CN" altLang="en-US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 rot="18900000">
              <a:off x="3965111" y="1611946"/>
              <a:ext cx="4261777" cy="4261777"/>
              <a:chOff x="3216000" y="549000"/>
              <a:chExt cx="5760000" cy="5760000"/>
            </a:xfrm>
          </p:grpSpPr>
          <p:sp>
            <p:nvSpPr>
              <p:cNvPr id="4" name="椭圆 3"/>
              <p:cNvSpPr/>
              <p:nvPr>
                <p:custDataLst>
                  <p:tags r:id="rId5"/>
                </p:custDataLst>
              </p:nvPr>
            </p:nvSpPr>
            <p:spPr>
              <a:xfrm>
                <a:off x="3216000" y="549000"/>
                <a:ext cx="5760000" cy="5760000"/>
              </a:xfrm>
              <a:prstGeom prst="ellipse">
                <a:avLst/>
              </a:prstGeom>
              <a:noFill/>
              <a:ln w="12700">
                <a:solidFill>
                  <a:srgbClr val="9400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75" name="弧形 74"/>
              <p:cNvSpPr/>
              <p:nvPr>
                <p:custDataLst>
                  <p:tags r:id="rId6"/>
                </p:custDataLst>
              </p:nvPr>
            </p:nvSpPr>
            <p:spPr>
              <a:xfrm rot="9000000">
                <a:off x="3520450" y="853450"/>
                <a:ext cx="5151100" cy="5151100"/>
              </a:xfrm>
              <a:prstGeom prst="arc">
                <a:avLst>
                  <a:gd name="adj1" fmla="val 16200000"/>
                  <a:gd name="adj2" fmla="val 12311369"/>
                </a:avLst>
              </a:prstGeom>
              <a:ln w="76200">
                <a:solidFill>
                  <a:srgbClr val="94003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97" name="椭圆 96"/>
              <p:cNvSpPr/>
              <p:nvPr>
                <p:custDataLst>
                  <p:tags r:id="rId7"/>
                </p:custDataLst>
              </p:nvPr>
            </p:nvSpPr>
            <p:spPr>
              <a:xfrm>
                <a:off x="8486586" y="3068942"/>
                <a:ext cx="360000" cy="360000"/>
              </a:xfrm>
              <a:prstGeom prst="ellipse">
                <a:avLst/>
              </a:prstGeom>
              <a:solidFill>
                <a:srgbClr val="9400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</p:grp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916000" y="0"/>
            <a:ext cx="360000" cy="1152000"/>
          </a:xfrm>
          <a:prstGeom prst="rect">
            <a:avLst/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00" name="矩形 99"/>
          <p:cNvSpPr/>
          <p:nvPr>
            <p:custDataLst>
              <p:tags r:id="rId4"/>
            </p:custDataLst>
          </p:nvPr>
        </p:nvSpPr>
        <p:spPr>
          <a:xfrm>
            <a:off x="5916000" y="5699270"/>
            <a:ext cx="360000" cy="360000"/>
          </a:xfrm>
          <a:prstGeom prst="rect">
            <a:avLst/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20AD12-FD05-2DFF-ED0A-534384C21E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43D0D-6F91-37C4-9432-C5EB3881D445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: 圆顶角 2">
            <a:extLst>
              <a:ext uri="{FF2B5EF4-FFF2-40B4-BE49-F238E27FC236}">
                <a16:creationId xmlns:a16="http://schemas.microsoft.com/office/drawing/2014/main" id="{132225D3-D47D-B559-BCCB-0FA12B36B60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9E537386-8223-EC20-6C84-7107D7BBA89A}"/>
              </a:ext>
            </a:extLst>
          </p:cNvPr>
          <p:cNvGrpSpPr/>
          <p:nvPr/>
        </p:nvGrpSpPr>
        <p:grpSpPr>
          <a:xfrm>
            <a:off x="4512000" y="725891"/>
            <a:ext cx="3168000" cy="528769"/>
            <a:chOff x="4512000" y="725891"/>
            <a:chExt cx="3168000" cy="528769"/>
          </a:xfrm>
        </p:grpSpPr>
        <p:sp>
          <p:nvSpPr>
            <p:cNvPr id="114" name="文本框 113">
              <a:extLst>
                <a:ext uri="{FF2B5EF4-FFF2-40B4-BE49-F238E27FC236}">
                  <a16:creationId xmlns:a16="http://schemas.microsoft.com/office/drawing/2014/main" id="{73C56BF0-8C96-E5FE-2472-026B5F2C2B84}"/>
                </a:ext>
              </a:extLst>
            </p:cNvPr>
            <p:cNvSpPr txBox="1"/>
            <p:nvPr>
              <p:custDataLst>
                <p:tags r:id="rId15"/>
              </p:custDataLst>
            </p:nvPr>
          </p:nvSpPr>
          <p:spPr>
            <a:xfrm>
              <a:off x="5285523" y="725891"/>
              <a:ext cx="162095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资源管理</a:t>
              </a:r>
            </a:p>
          </p:txBody>
        </p: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2FCD76C9-6801-A5EF-7CF3-937EF7364834}"/>
                </a:ext>
              </a:extLst>
            </p:cNvPr>
            <p:cNvCxnSpPr/>
            <p:nvPr>
              <p:custDataLst>
                <p:tags r:id="rId16"/>
              </p:custDataLst>
            </p:nvPr>
          </p:nvCxnSpPr>
          <p:spPr>
            <a:xfrm>
              <a:off x="4512000" y="1254660"/>
              <a:ext cx="3168000" cy="0"/>
            </a:xfrm>
            <a:prstGeom prst="line">
              <a:avLst/>
            </a:prstGeom>
            <a:ln w="12700">
              <a:solidFill>
                <a:srgbClr val="A62C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96428872-922E-A830-EF18-12D7979C6F20}"/>
              </a:ext>
            </a:extLst>
          </p:cNvPr>
          <p:cNvGrpSpPr/>
          <p:nvPr/>
        </p:nvGrpSpPr>
        <p:grpSpPr>
          <a:xfrm>
            <a:off x="9131299" y="2869"/>
            <a:ext cx="3060700" cy="369333"/>
            <a:chOff x="3035299" y="2787"/>
            <a:chExt cx="3060700" cy="369333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FFF80235-C197-7AA8-9997-C2FCF234DF5A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3035299" y="2788"/>
              <a:ext cx="3060700" cy="368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8989CB04-7699-4A14-2D54-8FF4DDA2F8A8}"/>
                </a:ext>
              </a:extLst>
            </p:cNvPr>
            <p:cNvGrpSpPr/>
            <p:nvPr/>
          </p:nvGrpSpPr>
          <p:grpSpPr>
            <a:xfrm>
              <a:off x="3416304" y="2787"/>
              <a:ext cx="2298690" cy="369333"/>
              <a:chOff x="80359" y="-2"/>
              <a:chExt cx="2298690" cy="370474"/>
            </a:xfrm>
          </p:grpSpPr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F7F3B8CA-A927-E048-CB90-2673F2299C03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80359" y="76096"/>
                <a:ext cx="216000" cy="216000"/>
              </a:xfrm>
              <a:prstGeom prst="ellipse">
                <a:avLst/>
              </a:prstGeom>
              <a:noFill/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62C38"/>
                  </a:solidFill>
                  <a:latin typeface="+mn-ea"/>
                </a:endParaRPr>
              </a:p>
            </p:txBody>
          </p:sp>
          <p:grpSp>
            <p:nvGrpSpPr>
              <p:cNvPr id="58" name="组合 57">
                <a:extLst>
                  <a:ext uri="{FF2B5EF4-FFF2-40B4-BE49-F238E27FC236}">
                    <a16:creationId xmlns:a16="http://schemas.microsoft.com/office/drawing/2014/main" id="{84643B8C-498B-DB11-407A-2AA173B6C564}"/>
                  </a:ext>
                </a:extLst>
              </p:cNvPr>
              <p:cNvGrpSpPr/>
              <p:nvPr/>
            </p:nvGrpSpPr>
            <p:grpSpPr>
              <a:xfrm>
                <a:off x="134359" y="-2"/>
                <a:ext cx="2244690" cy="370474"/>
                <a:chOff x="134359" y="-2"/>
                <a:chExt cx="2244690" cy="370474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2245879E-56F8-1507-59D9-67D127F341AC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34359" y="130096"/>
                  <a:ext cx="108000" cy="108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grpSp>
              <p:nvGrpSpPr>
                <p:cNvPr id="60" name="组合 59">
                  <a:extLst>
                    <a:ext uri="{FF2B5EF4-FFF2-40B4-BE49-F238E27FC236}">
                      <a16:creationId xmlns:a16="http://schemas.microsoft.com/office/drawing/2014/main" id="{D52782F5-0800-E107-5628-B3EF0DA89BEF}"/>
                    </a:ext>
                  </a:extLst>
                </p:cNvPr>
                <p:cNvGrpSpPr/>
                <p:nvPr/>
              </p:nvGrpSpPr>
              <p:grpSpPr>
                <a:xfrm>
                  <a:off x="350359" y="-2"/>
                  <a:ext cx="2028690" cy="370474"/>
                  <a:chOff x="376718" y="111758"/>
                  <a:chExt cx="2028690" cy="370474"/>
                </a:xfrm>
              </p:grpSpPr>
              <p:sp>
                <p:nvSpPr>
                  <p:cNvPr id="61" name="文本框 60">
                    <a:extLst>
                      <a:ext uri="{FF2B5EF4-FFF2-40B4-BE49-F238E27FC236}">
                        <a16:creationId xmlns:a16="http://schemas.microsoft.com/office/drawing/2014/main" id="{8F8DCB66-3B1B-A04F-9B23-8B037F3316D5}"/>
                      </a:ext>
                    </a:extLst>
                  </p:cNvPr>
                  <p:cNvSpPr txBox="1"/>
                  <p:nvPr>
                    <p:custDataLst>
                      <p:tags r:id="rId13"/>
                    </p:custDataLst>
                  </p:nvPr>
                </p:nvSpPr>
                <p:spPr>
                  <a:xfrm>
                    <a:off x="775659" y="111758"/>
                    <a:ext cx="162974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项目管理</a:t>
                    </a:r>
                  </a:p>
                </p:txBody>
              </p:sp>
              <p:sp>
                <p:nvSpPr>
                  <p:cNvPr id="62" name="文本框 61">
                    <a:extLst>
                      <a:ext uri="{FF2B5EF4-FFF2-40B4-BE49-F238E27FC236}">
                        <a16:creationId xmlns:a16="http://schemas.microsoft.com/office/drawing/2014/main" id="{82D7122D-2334-9400-B47A-2D84EB0DA4BC}"/>
                      </a:ext>
                    </a:extLst>
                  </p:cNvPr>
                  <p:cNvSpPr txBox="1"/>
                  <p:nvPr>
                    <p:custDataLst>
                      <p:tags r:id="rId14"/>
                    </p:custDataLst>
                  </p:nvPr>
                </p:nvSpPr>
                <p:spPr>
                  <a:xfrm>
                    <a:off x="376718" y="111759"/>
                    <a:ext cx="441146" cy="37047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04</a:t>
                    </a:r>
                    <a:endPara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endParaRPr>
                  </a:p>
                </p:txBody>
              </p:sp>
            </p:grpSp>
          </p:grp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8526458-725F-172D-0C13-49336C0A81C5}"/>
              </a:ext>
            </a:extLst>
          </p:cNvPr>
          <p:cNvGrpSpPr/>
          <p:nvPr/>
        </p:nvGrpSpPr>
        <p:grpSpPr>
          <a:xfrm>
            <a:off x="452804" y="1514431"/>
            <a:ext cx="5154368" cy="1728670"/>
            <a:chOff x="1344522" y="2529026"/>
            <a:chExt cx="2761444" cy="1728670"/>
          </a:xfrm>
        </p:grpSpPr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FA51A313-DDB6-4081-358D-EF6182D7CA4B}"/>
                </a:ext>
              </a:extLst>
            </p:cNvPr>
            <p:cNvSpPr txBox="1"/>
            <p:nvPr>
              <p:custDataLst>
                <p:tags r:id="rId8"/>
              </p:custDataLst>
            </p:nvPr>
          </p:nvSpPr>
          <p:spPr>
            <a:xfrm>
              <a:off x="1344522" y="2854683"/>
              <a:ext cx="2761444" cy="14030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zh-CN" sz="1200" dirty="0">
                  <a:effectLst/>
                  <a:latin typeface="+mn-ea"/>
                  <a:cs typeface="Times New Roman" panose="02020603050405020304" pitchFamily="18" charset="0"/>
                </a:rPr>
                <a:t>根据职责要求和项目组成员已掌握的技术</a:t>
              </a:r>
              <a:r>
                <a:rPr lang="zh-CN" altLang="en-US" sz="1200" dirty="0">
                  <a:effectLst/>
                  <a:latin typeface="+mn-ea"/>
                  <a:cs typeface="Times New Roman" panose="02020603050405020304" pitchFamily="18" charset="0"/>
                </a:rPr>
                <a:t>，本项目分工如下所示。</a:t>
              </a:r>
              <a:endParaRPr lang="en-US" altLang="zh-CN" sz="1200" dirty="0">
                <a:effectLst/>
                <a:latin typeface="+mn-ea"/>
                <a:cs typeface="Times New Roman" panose="02020603050405020304" pitchFamily="18" charset="0"/>
              </a:endParaRPr>
            </a:p>
            <a:p>
              <a:pPr marL="342900" lvl="0" indent="-342900" algn="just">
                <a:lnSpc>
                  <a:spcPct val="115000"/>
                </a:lnSpc>
                <a:buFont typeface="Wingdings" panose="05000000000000000000" pitchFamily="2" charset="2"/>
                <a:buChar char=""/>
              </a:pPr>
              <a:r>
                <a:rPr lang="zh-CN" altLang="zh-CN" sz="1200" b="1" kern="100" dirty="0">
                  <a:effectLst/>
                  <a:latin typeface="+mn-ea"/>
                  <a:cs typeface="Times New Roman" panose="02020603050405020304" pitchFamily="18" charset="0"/>
                </a:rPr>
                <a:t>项目负责人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：黄亮铭</a:t>
              </a:r>
              <a:endParaRPr lang="en-US" altLang="zh-CN" sz="1200" kern="100" dirty="0">
                <a:effectLst/>
                <a:latin typeface="+mn-ea"/>
                <a:cs typeface="Times New Roman" panose="02020603050405020304" pitchFamily="18" charset="0"/>
              </a:endParaRPr>
            </a:p>
            <a:p>
              <a:pPr marL="342900" lvl="0" indent="-342900" algn="just">
                <a:lnSpc>
                  <a:spcPct val="115000"/>
                </a:lnSpc>
                <a:buFont typeface="Wingdings" panose="05000000000000000000" pitchFamily="2" charset="2"/>
                <a:buChar char=""/>
              </a:pPr>
              <a:r>
                <a:rPr lang="zh-CN" altLang="zh-CN" sz="1200" b="1" kern="100" dirty="0">
                  <a:effectLst/>
                  <a:latin typeface="+mn-ea"/>
                  <a:cs typeface="Times New Roman" panose="02020603050405020304" pitchFamily="18" charset="0"/>
                </a:rPr>
                <a:t>前端开发人员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：黄亮铭</a:t>
              </a:r>
            </a:p>
            <a:p>
              <a:pPr marL="342900" lvl="0" indent="-342900" algn="just">
                <a:lnSpc>
                  <a:spcPct val="115000"/>
                </a:lnSpc>
                <a:buFont typeface="Wingdings" panose="05000000000000000000" pitchFamily="2" charset="2"/>
                <a:buChar char=""/>
              </a:pPr>
              <a:r>
                <a:rPr lang="zh-CN" altLang="zh-CN" sz="1200" b="1" kern="100" dirty="0">
                  <a:effectLst/>
                  <a:latin typeface="+mn-ea"/>
                  <a:cs typeface="Times New Roman" panose="02020603050405020304" pitchFamily="18" charset="0"/>
                </a:rPr>
                <a:t>后端开发人员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：黄亮铭</a:t>
              </a:r>
            </a:p>
            <a:p>
              <a:pPr marL="342900" lvl="0" indent="-342900" algn="just">
                <a:lnSpc>
                  <a:spcPct val="115000"/>
                </a:lnSpc>
                <a:buFont typeface="Wingdings" panose="05000000000000000000" pitchFamily="2" charset="2"/>
                <a:buChar char=""/>
              </a:pPr>
              <a:r>
                <a:rPr lang="zh-CN" altLang="zh-CN" sz="1200" b="1" kern="100" dirty="0">
                  <a:effectLst/>
                  <a:latin typeface="+mn-ea"/>
                  <a:cs typeface="Times New Roman" panose="02020603050405020304" pitchFamily="18" charset="0"/>
                </a:rPr>
                <a:t>测试人员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：黄亮铭</a:t>
              </a:r>
            </a:p>
            <a:p>
              <a:pPr>
                <a:lnSpc>
                  <a:spcPct val="130000"/>
                </a:lnSpc>
              </a:pP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45E67C82-78A6-C3C6-1066-7ECE43DDFC8A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1344522" y="2529026"/>
              <a:ext cx="110799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人力资源</a:t>
              </a:r>
            </a:p>
          </p:txBody>
        </p:sp>
      </p:grpSp>
      <p:grpSp>
        <p:nvGrpSpPr>
          <p:cNvPr id="116" name="组合 115">
            <a:extLst>
              <a:ext uri="{FF2B5EF4-FFF2-40B4-BE49-F238E27FC236}">
                <a16:creationId xmlns:a16="http://schemas.microsoft.com/office/drawing/2014/main" id="{CA3A815C-8CFE-AE88-E23E-222C2618C4E0}"/>
              </a:ext>
            </a:extLst>
          </p:cNvPr>
          <p:cNvGrpSpPr/>
          <p:nvPr/>
        </p:nvGrpSpPr>
        <p:grpSpPr>
          <a:xfrm flipH="1">
            <a:off x="5706208" y="1512332"/>
            <a:ext cx="6295898" cy="4412197"/>
            <a:chOff x="1335235" y="2493857"/>
            <a:chExt cx="2770731" cy="3643759"/>
          </a:xfrm>
        </p:grpSpPr>
        <p:sp>
          <p:nvSpPr>
            <p:cNvPr id="117" name="文本框 116">
              <a:extLst>
                <a:ext uri="{FF2B5EF4-FFF2-40B4-BE49-F238E27FC236}">
                  <a16:creationId xmlns:a16="http://schemas.microsoft.com/office/drawing/2014/main" id="{2B425A9F-A090-A9EC-8D44-FB500621AE27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1344522" y="2854683"/>
              <a:ext cx="2761444" cy="286187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342900" lvl="0" indent="-342900" algn="just">
                <a:lnSpc>
                  <a:spcPct val="115000"/>
                </a:lnSpc>
                <a:buFont typeface="Wingdings" panose="05000000000000000000" pitchFamily="2" charset="2"/>
                <a:buChar char=""/>
              </a:pPr>
              <a:r>
                <a:rPr lang="zh-CN" altLang="zh-CN" sz="1200" b="1" kern="100" dirty="0">
                  <a:effectLst/>
                  <a:latin typeface="+mn-ea"/>
                  <a:cs typeface="Times New Roman" panose="02020603050405020304" pitchFamily="18" charset="0"/>
                </a:rPr>
                <a:t>开发设备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：为开发人员配备性能良好的个人计算机，满足开发工具运行和代码编写需求。</a:t>
              </a:r>
            </a:p>
            <a:p>
              <a:pPr marL="342900" lvl="0" indent="-342900" algn="just">
                <a:lnSpc>
                  <a:spcPct val="115000"/>
                </a:lnSpc>
                <a:buFont typeface="Wingdings" panose="05000000000000000000" pitchFamily="2" charset="2"/>
                <a:buChar char=""/>
              </a:pPr>
              <a:r>
                <a:rPr lang="zh-CN" altLang="zh-CN" sz="1200" b="1" kern="100" dirty="0">
                  <a:effectLst/>
                  <a:latin typeface="+mn-ea"/>
                  <a:cs typeface="Times New Roman" panose="02020603050405020304" pitchFamily="18" charset="0"/>
                </a:rPr>
                <a:t>软件工具</a:t>
              </a:r>
              <a:endParaRPr lang="zh-CN" altLang="zh-CN" sz="1200" kern="100" dirty="0">
                <a:effectLst/>
                <a:latin typeface="+mn-ea"/>
                <a:cs typeface="Times New Roman" panose="02020603050405020304" pitchFamily="18" charset="0"/>
              </a:endParaRPr>
            </a:p>
            <a:p>
              <a:pPr marL="800100" lvl="1" indent="-342900" algn="just">
                <a:lnSpc>
                  <a:spcPct val="115000"/>
                </a:lnSpc>
                <a:buFont typeface="Wingdings" panose="05000000000000000000" pitchFamily="2" charset="2"/>
                <a:buChar char=""/>
              </a:pP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前端开发工具：</a:t>
              </a:r>
              <a:r>
                <a:rPr lang="en-US" altLang="zh-CN" sz="1200" kern="100" dirty="0" err="1">
                  <a:effectLst/>
                  <a:latin typeface="+mn-ea"/>
                  <a:cs typeface="Times New Roman" panose="02020603050405020304" pitchFamily="18" charset="0"/>
                </a:rPr>
                <a:t>HBuilderX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，集成了编译器等功能，方便前端代码的编写、调试和打包。</a:t>
              </a:r>
            </a:p>
            <a:p>
              <a:pPr marL="800100" lvl="1" indent="-342900" algn="just">
                <a:lnSpc>
                  <a:spcPct val="115000"/>
                </a:lnSpc>
                <a:buFont typeface="Wingdings" panose="05000000000000000000" pitchFamily="2" charset="2"/>
                <a:buChar char=""/>
              </a:pP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后端开发工具：</a:t>
              </a:r>
              <a:r>
                <a:rPr lang="en-US" altLang="zh-CN" sz="1200" kern="100" dirty="0" err="1">
                  <a:effectLst/>
                  <a:latin typeface="+mn-ea"/>
                  <a:cs typeface="Times New Roman" panose="02020603050405020304" pitchFamily="18" charset="0"/>
                </a:rPr>
                <a:t>GoLand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，用于</a:t>
              </a:r>
              <a:r>
                <a:rPr lang="en-US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 Go 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语言项目的开发，提供代码编辑、编译、调试等功能。</a:t>
              </a:r>
            </a:p>
            <a:p>
              <a:pPr marL="800100" lvl="1" indent="-342900" algn="just">
                <a:lnSpc>
                  <a:spcPct val="115000"/>
                </a:lnSpc>
                <a:buFont typeface="Wingdings" panose="05000000000000000000" pitchFamily="2" charset="2"/>
                <a:buChar char=""/>
              </a:pP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数据库管理工具：</a:t>
              </a:r>
              <a:r>
                <a:rPr lang="en-US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MySQL Workbench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，用于数据库的设计、管理和数据操作。</a:t>
              </a:r>
            </a:p>
            <a:p>
              <a:pPr marL="800100" lvl="1" indent="-342900" algn="just">
                <a:lnSpc>
                  <a:spcPct val="115000"/>
                </a:lnSpc>
                <a:buFont typeface="Wingdings" panose="05000000000000000000" pitchFamily="2" charset="2"/>
                <a:buChar char=""/>
              </a:pP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测试工具：</a:t>
              </a:r>
              <a:r>
                <a:rPr lang="en-US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Postman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，用于后端</a:t>
              </a:r>
              <a:r>
                <a:rPr lang="en-US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 API 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接口的测试，模拟</a:t>
              </a:r>
              <a:r>
                <a:rPr lang="en-US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 HTTP 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请求并验证响应结果。</a:t>
              </a:r>
            </a:p>
            <a:p>
              <a:pPr marL="342900" lvl="0" indent="-342900" algn="just">
                <a:lnSpc>
                  <a:spcPct val="115000"/>
                </a:lnSpc>
                <a:buFont typeface="Wingdings" panose="05000000000000000000" pitchFamily="2" charset="2"/>
                <a:buChar char=""/>
              </a:pPr>
              <a:r>
                <a:rPr lang="zh-CN" altLang="zh-CN" sz="1200" b="1" kern="100" dirty="0">
                  <a:effectLst/>
                  <a:latin typeface="+mn-ea"/>
                  <a:cs typeface="Times New Roman" panose="02020603050405020304" pitchFamily="18" charset="0"/>
                </a:rPr>
                <a:t>服务器资源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：根据项目上线后的预估用户量和数据量，选择合适的云服务器提供商，租赁服务器资源，用于部署项目后端服务和数据库。</a:t>
              </a:r>
            </a:p>
            <a:p>
              <a:pPr>
                <a:lnSpc>
                  <a:spcPct val="130000"/>
                </a:lnSpc>
              </a:pP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18" name="文本框 117">
              <a:extLst>
                <a:ext uri="{FF2B5EF4-FFF2-40B4-BE49-F238E27FC236}">
                  <a16:creationId xmlns:a16="http://schemas.microsoft.com/office/drawing/2014/main" id="{47CCF46C-C31F-FCC1-49F0-07E7AD2E11FA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2997970" y="2493857"/>
              <a:ext cx="110799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物力资源</a:t>
              </a:r>
            </a:p>
          </p:txBody>
        </p:sp>
        <p:sp>
          <p:nvSpPr>
            <p:cNvPr id="119" name="文本框 118">
              <a:extLst>
                <a:ext uri="{FF2B5EF4-FFF2-40B4-BE49-F238E27FC236}">
                  <a16:creationId xmlns:a16="http://schemas.microsoft.com/office/drawing/2014/main" id="{5D71610B-36AD-0577-4693-111BB83ECBD8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1335235" y="5545127"/>
              <a:ext cx="2761444" cy="59248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342900" lvl="0" indent="-342900" algn="just">
                <a:lnSpc>
                  <a:spcPct val="115000"/>
                </a:lnSpc>
                <a:buSzPts val="1000"/>
                <a:buFont typeface="Wingdings" panose="05000000000000000000" pitchFamily="2" charset="2"/>
                <a:buChar char=""/>
                <a:tabLst>
                  <a:tab pos="457200" algn="l"/>
                </a:tabLst>
              </a:pPr>
              <a:r>
                <a:rPr lang="zh-CN" altLang="zh-CN" sz="1200" b="1" kern="100" dirty="0">
                  <a:effectLst/>
                  <a:latin typeface="+mn-ea"/>
                  <a:cs typeface="Times New Roman" panose="02020603050405020304" pitchFamily="18" charset="0"/>
                </a:rPr>
                <a:t>系统实现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：账易通记账小程序的源代码，包括前端和后端代码。</a:t>
              </a:r>
            </a:p>
            <a:p>
              <a:pPr marL="342900" lvl="0" indent="-342900" algn="just">
                <a:lnSpc>
                  <a:spcPct val="115000"/>
                </a:lnSpc>
                <a:buSzPts val="1000"/>
                <a:buFont typeface="Wingdings" panose="05000000000000000000" pitchFamily="2" charset="2"/>
                <a:buChar char=""/>
                <a:tabLst>
                  <a:tab pos="457200" algn="l"/>
                </a:tabLst>
              </a:pPr>
              <a:r>
                <a:rPr lang="zh-CN" altLang="zh-CN" sz="1200" b="1" kern="100" dirty="0">
                  <a:effectLst/>
                  <a:latin typeface="+mn-ea"/>
                  <a:cs typeface="Times New Roman" panose="02020603050405020304" pitchFamily="18" charset="0"/>
                </a:rPr>
                <a:t>文档资料</a:t>
              </a:r>
              <a:r>
                <a:rPr lang="zh-CN" altLang="en-US" sz="1200" kern="100" dirty="0">
                  <a:effectLst/>
                  <a:latin typeface="+mn-ea"/>
                  <a:cs typeface="Times New Roman" panose="02020603050405020304" pitchFamily="18" charset="0"/>
                </a:rPr>
                <a:t>：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项目需求文档</a:t>
              </a:r>
              <a:r>
                <a:rPr lang="zh-CN" altLang="en-US" sz="1200" kern="100" dirty="0">
                  <a:effectLst/>
                  <a:latin typeface="+mn-ea"/>
                  <a:cs typeface="Times New Roman" panose="02020603050405020304" pitchFamily="18" charset="0"/>
                </a:rPr>
                <a:t>、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系统原型文档</a:t>
              </a:r>
              <a:r>
                <a:rPr lang="zh-CN" altLang="en-US" sz="1200" kern="100" dirty="0">
                  <a:effectLst/>
                  <a:latin typeface="+mn-ea"/>
                  <a:cs typeface="Times New Roman" panose="02020603050405020304" pitchFamily="18" charset="0"/>
                </a:rPr>
                <a:t>、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系统设计文档</a:t>
              </a:r>
              <a:r>
                <a:rPr lang="zh-CN" altLang="en-US" sz="1200" kern="100" dirty="0">
                  <a:effectLst/>
                  <a:latin typeface="+mn-ea"/>
                  <a:cs typeface="Times New Roman" panose="02020603050405020304" pitchFamily="18" charset="0"/>
                </a:rPr>
                <a:t>、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系统测试文档</a:t>
              </a:r>
              <a:r>
                <a:rPr lang="zh-CN" altLang="en-US" sz="1200" kern="100" dirty="0">
                  <a:effectLst/>
                  <a:latin typeface="+mn-ea"/>
                  <a:cs typeface="Times New Roman" panose="02020603050405020304" pitchFamily="18" charset="0"/>
                </a:rPr>
                <a:t>、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系统说明文档</a:t>
              </a:r>
              <a:r>
                <a:rPr lang="zh-CN" altLang="en-US" sz="1200" kern="100" dirty="0">
                  <a:effectLst/>
                  <a:latin typeface="+mn-ea"/>
                  <a:cs typeface="Times New Roman" panose="02020603050405020304" pitchFamily="18" charset="0"/>
                </a:rPr>
                <a:t>、</a:t>
              </a:r>
              <a:r>
                <a:rPr lang="zh-CN" altLang="zh-CN" sz="1200" kern="100" dirty="0">
                  <a:effectLst/>
                  <a:latin typeface="+mn-ea"/>
                  <a:cs typeface="Times New Roman" panose="02020603050405020304" pitchFamily="18" charset="0"/>
                </a:rPr>
                <a:t>项目管理文档</a:t>
              </a:r>
              <a:r>
                <a:rPr lang="zh-CN" altLang="en-US" sz="1200" kern="100" dirty="0">
                  <a:effectLst/>
                  <a:latin typeface="+mn-ea"/>
                  <a:cs typeface="Times New Roman" panose="02020603050405020304" pitchFamily="18" charset="0"/>
                </a:rPr>
                <a:t>。</a:t>
              </a:r>
              <a:endParaRPr lang="zh-CN" altLang="zh-CN" sz="1200" kern="100" dirty="0">
                <a:effectLst/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52470CF0-095A-7575-F4CB-BE5CA5AEB60F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2065354" y="5125512"/>
              <a:ext cx="203132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项目交付产品清单</a:t>
              </a:r>
            </a:p>
          </p:txBody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D029B0E-3999-6029-5F44-DDCCCA2FAF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277927"/>
              </p:ext>
            </p:extLst>
          </p:nvPr>
        </p:nvGraphicFramePr>
        <p:xfrm>
          <a:off x="457200" y="3429000"/>
          <a:ext cx="4587875" cy="20515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7300">
                  <a:extLst>
                    <a:ext uri="{9D8B030D-6E8A-4147-A177-3AD203B41FA5}">
                      <a16:colId xmlns:a16="http://schemas.microsoft.com/office/drawing/2014/main" val="1984103260"/>
                    </a:ext>
                  </a:extLst>
                </a:gridCol>
                <a:gridCol w="3330575">
                  <a:extLst>
                    <a:ext uri="{9D8B030D-6E8A-4147-A177-3AD203B41FA5}">
                      <a16:colId xmlns:a16="http://schemas.microsoft.com/office/drawing/2014/main" val="3199525342"/>
                    </a:ext>
                  </a:extLst>
                </a:gridCol>
              </a:tblGrid>
              <a:tr h="252754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职责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要求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6069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项目负责人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要求有项目管理经验、团队组织能力、掌握沟通技巧、熟悉风险管理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13637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前端开发人员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熟悉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1050" kern="100" dirty="0" err="1">
                          <a:solidFill>
                            <a:schemeClr val="tx1"/>
                          </a:solidFill>
                          <a:effectLst/>
                        </a:rPr>
                        <a:t>Uniapp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框架、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Vue.js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、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HTML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、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CSS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、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JavaScript 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等前端技术，具备良好的用户界面设计和交互设计能力。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3198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后端开发人员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掌握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 Go </a:t>
                      </a: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语言、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Gin </a:t>
                      </a: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框架、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Gorm</a:t>
                      </a: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框架、数据库（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MySQL</a:t>
                      </a: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）操作、服务器端技术（如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 Linux </a:t>
                      </a: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环境配置、</a:t>
                      </a: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Nginx </a:t>
                      </a: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部署等），了解数据结构和算法。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9530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测试人员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熟悉测试方法和工具（如</a:t>
                      </a:r>
                      <a:r>
                        <a:rPr lang="en-US" sz="1050" kern="100" dirty="0">
                          <a:solidFill>
                            <a:schemeClr val="tx1"/>
                          </a:solidFill>
                          <a:effectLst/>
                        </a:rPr>
                        <a:t> Postman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、</a:t>
                      </a:r>
                      <a:r>
                        <a:rPr lang="en-US" sz="1050" kern="100" dirty="0" err="1">
                          <a:solidFill>
                            <a:schemeClr val="tx1"/>
                          </a:solidFill>
                          <a:effectLst/>
                        </a:rPr>
                        <a:t>Jmeter</a:t>
                      </a: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和 等），掌握自动化测试技术，具备缺陷跟踪和分析能力。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9680422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300737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: 圆顶角 2"/>
          <p:cNvSpPr/>
          <p:nvPr>
            <p:custDataLst>
              <p:tags r:id="rId3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113" name="组合 112"/>
          <p:cNvGrpSpPr/>
          <p:nvPr/>
        </p:nvGrpSpPr>
        <p:grpSpPr>
          <a:xfrm>
            <a:off x="4512000" y="725891"/>
            <a:ext cx="3168000" cy="528769"/>
            <a:chOff x="4512000" y="725891"/>
            <a:chExt cx="3168000" cy="528769"/>
          </a:xfrm>
        </p:grpSpPr>
        <p:sp>
          <p:nvSpPr>
            <p:cNvPr id="114" name="文本框 113"/>
            <p:cNvSpPr txBox="1"/>
            <p:nvPr>
              <p:custDataLst>
                <p:tags r:id="rId9"/>
              </p:custDataLst>
            </p:nvPr>
          </p:nvSpPr>
          <p:spPr>
            <a:xfrm>
              <a:off x="5285522" y="725891"/>
              <a:ext cx="162095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进度管理</a:t>
              </a:r>
            </a:p>
          </p:txBody>
        </p:sp>
        <p:cxnSp>
          <p:nvCxnSpPr>
            <p:cNvPr id="115" name="直接连接符 114"/>
            <p:cNvCxnSpPr/>
            <p:nvPr>
              <p:custDataLst>
                <p:tags r:id="rId10"/>
              </p:custDataLst>
            </p:nvPr>
          </p:nvCxnSpPr>
          <p:spPr>
            <a:xfrm>
              <a:off x="4512000" y="1254660"/>
              <a:ext cx="3168000" cy="0"/>
            </a:xfrm>
            <a:prstGeom prst="line">
              <a:avLst/>
            </a:prstGeom>
            <a:ln w="12700">
              <a:solidFill>
                <a:srgbClr val="A62C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>
            <a:off x="9131299" y="2869"/>
            <a:ext cx="3060700" cy="369333"/>
            <a:chOff x="3035299" y="2787"/>
            <a:chExt cx="3060700" cy="369333"/>
          </a:xfrm>
        </p:grpSpPr>
        <p:sp>
          <p:nvSpPr>
            <p:cNvPr id="55" name="矩形 54"/>
            <p:cNvSpPr/>
            <p:nvPr>
              <p:custDataLst>
                <p:tags r:id="rId4"/>
              </p:custDataLst>
            </p:nvPr>
          </p:nvSpPr>
          <p:spPr>
            <a:xfrm>
              <a:off x="3035299" y="2788"/>
              <a:ext cx="3060700" cy="368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3416304" y="2787"/>
              <a:ext cx="2298690" cy="369333"/>
              <a:chOff x="80359" y="-2"/>
              <a:chExt cx="2298690" cy="370474"/>
            </a:xfrm>
          </p:grpSpPr>
          <p:sp>
            <p:nvSpPr>
              <p:cNvPr id="57" name="椭圆 56"/>
              <p:cNvSpPr/>
              <p:nvPr>
                <p:custDataLst>
                  <p:tags r:id="rId5"/>
                </p:custDataLst>
              </p:nvPr>
            </p:nvSpPr>
            <p:spPr>
              <a:xfrm>
                <a:off x="80359" y="76096"/>
                <a:ext cx="216000" cy="216000"/>
              </a:xfrm>
              <a:prstGeom prst="ellipse">
                <a:avLst/>
              </a:prstGeom>
              <a:noFill/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62C38"/>
                  </a:solidFill>
                  <a:latin typeface="+mn-ea"/>
                </a:endParaRPr>
              </a:p>
            </p:txBody>
          </p:sp>
          <p:grpSp>
            <p:nvGrpSpPr>
              <p:cNvPr id="58" name="组合 57"/>
              <p:cNvGrpSpPr/>
              <p:nvPr/>
            </p:nvGrpSpPr>
            <p:grpSpPr>
              <a:xfrm>
                <a:off x="134359" y="-2"/>
                <a:ext cx="2244690" cy="370474"/>
                <a:chOff x="134359" y="-2"/>
                <a:chExt cx="2244690" cy="370474"/>
              </a:xfrm>
            </p:grpSpPr>
            <p:sp>
              <p:nvSpPr>
                <p:cNvPr id="59" name="椭圆 58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134359" y="130096"/>
                  <a:ext cx="108000" cy="108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grpSp>
              <p:nvGrpSpPr>
                <p:cNvPr id="60" name="组合 59"/>
                <p:cNvGrpSpPr/>
                <p:nvPr/>
              </p:nvGrpSpPr>
              <p:grpSpPr>
                <a:xfrm>
                  <a:off x="350359" y="-2"/>
                  <a:ext cx="2028690" cy="370474"/>
                  <a:chOff x="376718" y="111758"/>
                  <a:chExt cx="2028690" cy="370474"/>
                </a:xfrm>
              </p:grpSpPr>
              <p:sp>
                <p:nvSpPr>
                  <p:cNvPr id="61" name="文本框 60"/>
                  <p:cNvSpPr txBox="1"/>
                  <p:nvPr>
                    <p:custDataLst>
                      <p:tags r:id="rId7"/>
                    </p:custDataLst>
                  </p:nvPr>
                </p:nvSpPr>
                <p:spPr>
                  <a:xfrm>
                    <a:off x="775659" y="111758"/>
                    <a:ext cx="162974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项目管理</a:t>
                    </a:r>
                  </a:p>
                </p:txBody>
              </p:sp>
              <p:sp>
                <p:nvSpPr>
                  <p:cNvPr id="62" name="文本框 61"/>
                  <p:cNvSpPr txBox="1"/>
                  <p:nvPr>
                    <p:custDataLst>
                      <p:tags r:id="rId8"/>
                    </p:custDataLst>
                  </p:nvPr>
                </p:nvSpPr>
                <p:spPr>
                  <a:xfrm>
                    <a:off x="376718" y="111759"/>
                    <a:ext cx="441146" cy="37047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04</a:t>
                    </a:r>
                    <a:endPara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endParaRPr>
                  </a:p>
                </p:txBody>
              </p:sp>
            </p:grpSp>
          </p:grpSp>
        </p:grp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AD6AE7BA-6DA6-AFDA-01F2-B1D124FD6F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86039"/>
              </p:ext>
            </p:extLst>
          </p:nvPr>
        </p:nvGraphicFramePr>
        <p:xfrm>
          <a:off x="4172940" y="1606808"/>
          <a:ext cx="7692279" cy="460166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95729">
                  <a:extLst>
                    <a:ext uri="{9D8B030D-6E8A-4147-A177-3AD203B41FA5}">
                      <a16:colId xmlns:a16="http://schemas.microsoft.com/office/drawing/2014/main" val="1427014856"/>
                    </a:ext>
                  </a:extLst>
                </a:gridCol>
                <a:gridCol w="1656335">
                  <a:extLst>
                    <a:ext uri="{9D8B030D-6E8A-4147-A177-3AD203B41FA5}">
                      <a16:colId xmlns:a16="http://schemas.microsoft.com/office/drawing/2014/main" val="2231624798"/>
                    </a:ext>
                  </a:extLst>
                </a:gridCol>
                <a:gridCol w="2180492">
                  <a:extLst>
                    <a:ext uri="{9D8B030D-6E8A-4147-A177-3AD203B41FA5}">
                      <a16:colId xmlns:a16="http://schemas.microsoft.com/office/drawing/2014/main" val="2007356327"/>
                    </a:ext>
                  </a:extLst>
                </a:gridCol>
                <a:gridCol w="1419958">
                  <a:extLst>
                    <a:ext uri="{9D8B030D-6E8A-4147-A177-3AD203B41FA5}">
                      <a16:colId xmlns:a16="http://schemas.microsoft.com/office/drawing/2014/main" val="760599458"/>
                    </a:ext>
                  </a:extLst>
                </a:gridCol>
                <a:gridCol w="1639765">
                  <a:extLst>
                    <a:ext uri="{9D8B030D-6E8A-4147-A177-3AD203B41FA5}">
                      <a16:colId xmlns:a16="http://schemas.microsoft.com/office/drawing/2014/main" val="1860285776"/>
                    </a:ext>
                  </a:extLst>
                </a:gridCol>
              </a:tblGrid>
              <a:tr h="480422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阶段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时间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 dirty="0">
                          <a:solidFill>
                            <a:schemeClr val="tx1"/>
                          </a:solidFill>
                          <a:effectLst/>
                        </a:rPr>
                        <a:t>主要任务</a:t>
                      </a:r>
                      <a:endParaRPr lang="zh-CN" sz="9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altLang="en-US" sz="900" kern="100" dirty="0">
                          <a:solidFill>
                            <a:schemeClr val="tx1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负责人</a:t>
                      </a:r>
                      <a:endParaRPr lang="zh-CN" sz="9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前置条件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3039054"/>
                  </a:ext>
                </a:extLst>
              </a:tr>
              <a:tr h="643623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需求分析阶段（第1周）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2024/11/23~2024/11/30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 dirty="0">
                          <a:solidFill>
                            <a:schemeClr val="tx1"/>
                          </a:solidFill>
                          <a:effectLst/>
                        </a:rPr>
                        <a:t>完成市场调研，分析同类记账应用的优缺点，收集用户需求和期望。编写需求规格说明书，明确系统功能、性能、界面等要求，确定项目范围。</a:t>
                      </a:r>
                      <a:endParaRPr lang="zh-CN" sz="9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 dirty="0">
                          <a:solidFill>
                            <a:schemeClr val="tx1"/>
                          </a:solidFill>
                          <a:effectLst/>
                        </a:rPr>
                        <a:t>黄亮铭</a:t>
                      </a:r>
                      <a:endParaRPr lang="zh-CN" sz="9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无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808495"/>
                  </a:ext>
                </a:extLst>
              </a:tr>
              <a:tr h="970024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设计阶段（第1周）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2024/11/26~2024/11/30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进行系统架构设计，确定前端、后端和数据库的技术选型和架构模式。完成数据库设计，绘制</a:t>
                      </a:r>
                      <a:r>
                        <a:rPr lang="en-US" sz="900" kern="100">
                          <a:solidFill>
                            <a:schemeClr val="tx1"/>
                          </a:solidFill>
                          <a:effectLst/>
                        </a:rPr>
                        <a:t> E - R </a:t>
                      </a: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图，设计表结构、字段和关系，制定数据库操作规范。设计用户界面，制作系统原型，与用户沟通确认界面布局和交互流程，输出原型设计文档。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黄亮铭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需求分析完成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8388964"/>
                  </a:ext>
                </a:extLst>
              </a:tr>
              <a:tr h="643623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开发阶段（第2周、第3周）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2024/12/01~2024/12/15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前端开发人员根据设计文档进行页面开发，实现功能模块和交互效果。后端开发人员搭建开发环境，开发</a:t>
                      </a:r>
                      <a:r>
                        <a:rPr lang="en-US" sz="900" kern="100">
                          <a:solidFill>
                            <a:schemeClr val="tx1"/>
                          </a:solidFill>
                          <a:effectLst/>
                        </a:rPr>
                        <a:t> API </a:t>
                      </a: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接口，实现业务逻辑。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黄亮铭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系统设计完成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3312685"/>
                  </a:ext>
                </a:extLst>
              </a:tr>
              <a:tr h="970024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测试阶段（第4周）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2024/12/16~2024/12/23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测试人员制定测试计划，编写测试用例，包括功能测试、性能测试、兼容性测试、安全测试等。执行测试用例，记录测试结果，提交缺陷报告，跟踪缺陷修复情况，进行回归测试。对测试结果进行分析总结，评估系统质量，确保系统满足上线要求。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黄亮铭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系统开发完成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6630400"/>
                  </a:ext>
                </a:extLst>
              </a:tr>
              <a:tr h="643623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维护阶段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持续进行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监控系统运行状态，及时处理故障和问题，定期进行数据备份和恢复。根据用户反馈和业务需求变化，制定更新计划，进行系统升级和优化，发布新版本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>
                          <a:solidFill>
                            <a:schemeClr val="tx1"/>
                          </a:solidFill>
                          <a:effectLst/>
                        </a:rPr>
                        <a:t>黄亮铭</a:t>
                      </a:r>
                      <a:endParaRPr lang="zh-CN" sz="9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900" kern="100" dirty="0">
                          <a:solidFill>
                            <a:schemeClr val="tx1"/>
                          </a:solidFill>
                          <a:effectLst/>
                        </a:rPr>
                        <a:t>系统测试完成</a:t>
                      </a:r>
                      <a:endParaRPr lang="zh-CN" sz="9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0820" marR="608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5755829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E982D392-66B5-65E7-56FA-0E9B92469815}"/>
              </a:ext>
            </a:extLst>
          </p:cNvPr>
          <p:cNvSpPr txBox="1"/>
          <p:nvPr/>
        </p:nvSpPr>
        <p:spPr>
          <a:xfrm>
            <a:off x="568569" y="2048663"/>
            <a:ext cx="31198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dirty="0">
                <a:effectLst/>
                <a:latin typeface="+mn-ea"/>
                <a:cs typeface="Times New Roman" panose="02020603050405020304" pitchFamily="18" charset="0"/>
              </a:rPr>
              <a:t>进度管理</a:t>
            </a:r>
            <a:r>
              <a:rPr lang="zh-CN" altLang="zh-CN" sz="1200" dirty="0">
                <a:effectLst/>
                <a:latin typeface="+mn-ea"/>
                <a:cs typeface="Times New Roman" panose="02020603050405020304" pitchFamily="18" charset="0"/>
              </a:rPr>
              <a:t>是项目管理的基础，它包括项目的启动、执行和收尾等各个阶段的详细计划。在项目计划中，需要明确每个阶段的任务、负责人、起止时间和前置条件等信息</a:t>
            </a:r>
            <a:r>
              <a:rPr lang="zh-CN" altLang="en-US" sz="1200" dirty="0">
                <a:effectLst/>
                <a:latin typeface="+mn-ea"/>
                <a:cs typeface="Times New Roman" panose="02020603050405020304" pitchFamily="18" charset="0"/>
              </a:rPr>
              <a:t>。</a:t>
            </a:r>
            <a:endParaRPr lang="zh-CN" altLang="en-US" sz="1200" dirty="0">
              <a:latin typeface="+mn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E21BC3D-C675-FE40-8B09-3D5DE968B970}"/>
              </a:ext>
            </a:extLst>
          </p:cNvPr>
          <p:cNvSpPr txBox="1"/>
          <p:nvPr/>
        </p:nvSpPr>
        <p:spPr>
          <a:xfrm>
            <a:off x="568569" y="160680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进度管理</a:t>
            </a: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A9F729-7BBF-EBC4-9192-D9D8CBFBE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2B8D0CF0-7254-7B58-4D87-CB604ACCD383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: 圆顶角 2">
            <a:extLst>
              <a:ext uri="{FF2B5EF4-FFF2-40B4-BE49-F238E27FC236}">
                <a16:creationId xmlns:a16="http://schemas.microsoft.com/office/drawing/2014/main" id="{56A7E842-960C-5F49-C33E-B73D3D095B9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B384DBA4-437A-0E96-FEA2-620B9EFB3DDC}"/>
              </a:ext>
            </a:extLst>
          </p:cNvPr>
          <p:cNvGrpSpPr/>
          <p:nvPr/>
        </p:nvGrpSpPr>
        <p:grpSpPr>
          <a:xfrm>
            <a:off x="4512000" y="725891"/>
            <a:ext cx="3168000" cy="528769"/>
            <a:chOff x="4512000" y="725891"/>
            <a:chExt cx="3168000" cy="528769"/>
          </a:xfrm>
        </p:grpSpPr>
        <p:sp>
          <p:nvSpPr>
            <p:cNvPr id="114" name="文本框 113">
              <a:extLst>
                <a:ext uri="{FF2B5EF4-FFF2-40B4-BE49-F238E27FC236}">
                  <a16:creationId xmlns:a16="http://schemas.microsoft.com/office/drawing/2014/main" id="{2D7212C6-542C-C3A3-7A7F-E0C56A7301E1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5285523" y="725891"/>
              <a:ext cx="162095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风险管理</a:t>
              </a:r>
            </a:p>
          </p:txBody>
        </p: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2BBCFAE7-9E6C-95A3-78FD-29BE9621EB51}"/>
                </a:ext>
              </a:extLst>
            </p:cNvPr>
            <p:cNvCxnSpPr/>
            <p:nvPr>
              <p:custDataLst>
                <p:tags r:id="rId10"/>
              </p:custDataLst>
            </p:nvPr>
          </p:nvCxnSpPr>
          <p:spPr>
            <a:xfrm>
              <a:off x="4512000" y="1254660"/>
              <a:ext cx="3168000" cy="0"/>
            </a:xfrm>
            <a:prstGeom prst="line">
              <a:avLst/>
            </a:prstGeom>
            <a:ln w="12700">
              <a:solidFill>
                <a:srgbClr val="A62C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B292F2F6-3BD6-E715-DA56-AE2E6C4D6495}"/>
              </a:ext>
            </a:extLst>
          </p:cNvPr>
          <p:cNvGrpSpPr/>
          <p:nvPr/>
        </p:nvGrpSpPr>
        <p:grpSpPr>
          <a:xfrm>
            <a:off x="9131299" y="2869"/>
            <a:ext cx="3060700" cy="369333"/>
            <a:chOff x="3035299" y="2787"/>
            <a:chExt cx="3060700" cy="369333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941C4F01-B219-0731-F693-4BC7F61F6BA8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3035299" y="2788"/>
              <a:ext cx="3060700" cy="368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66534E43-C64A-5098-D6AF-163EB0457C25}"/>
                </a:ext>
              </a:extLst>
            </p:cNvPr>
            <p:cNvGrpSpPr/>
            <p:nvPr/>
          </p:nvGrpSpPr>
          <p:grpSpPr>
            <a:xfrm>
              <a:off x="3416304" y="2787"/>
              <a:ext cx="2298690" cy="369333"/>
              <a:chOff x="80359" y="-2"/>
              <a:chExt cx="2298690" cy="370474"/>
            </a:xfrm>
          </p:grpSpPr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CA421037-CFD0-38C5-22EB-AB0724E9BC2B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80359" y="76096"/>
                <a:ext cx="216000" cy="216000"/>
              </a:xfrm>
              <a:prstGeom prst="ellipse">
                <a:avLst/>
              </a:prstGeom>
              <a:noFill/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62C38"/>
                  </a:solidFill>
                  <a:latin typeface="+mn-ea"/>
                </a:endParaRPr>
              </a:p>
            </p:txBody>
          </p:sp>
          <p:grpSp>
            <p:nvGrpSpPr>
              <p:cNvPr id="58" name="组合 57">
                <a:extLst>
                  <a:ext uri="{FF2B5EF4-FFF2-40B4-BE49-F238E27FC236}">
                    <a16:creationId xmlns:a16="http://schemas.microsoft.com/office/drawing/2014/main" id="{3975E2ED-CDF7-7AC4-937B-99CA90EA9FBD}"/>
                  </a:ext>
                </a:extLst>
              </p:cNvPr>
              <p:cNvGrpSpPr/>
              <p:nvPr/>
            </p:nvGrpSpPr>
            <p:grpSpPr>
              <a:xfrm>
                <a:off x="134359" y="-2"/>
                <a:ext cx="2244690" cy="370474"/>
                <a:chOff x="134359" y="-2"/>
                <a:chExt cx="2244690" cy="370474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E9EFA75F-C527-BD26-ACCA-55003BA77648}"/>
                    </a:ext>
                  </a:extLst>
                </p:cNvPr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134359" y="130096"/>
                  <a:ext cx="108000" cy="108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grpSp>
              <p:nvGrpSpPr>
                <p:cNvPr id="60" name="组合 59">
                  <a:extLst>
                    <a:ext uri="{FF2B5EF4-FFF2-40B4-BE49-F238E27FC236}">
                      <a16:creationId xmlns:a16="http://schemas.microsoft.com/office/drawing/2014/main" id="{ACCC0ACA-5B9A-00D5-9BCC-4C6503E66A5A}"/>
                    </a:ext>
                  </a:extLst>
                </p:cNvPr>
                <p:cNvGrpSpPr/>
                <p:nvPr/>
              </p:nvGrpSpPr>
              <p:grpSpPr>
                <a:xfrm>
                  <a:off x="350359" y="-2"/>
                  <a:ext cx="2028690" cy="370474"/>
                  <a:chOff x="376718" y="111758"/>
                  <a:chExt cx="2028690" cy="370474"/>
                </a:xfrm>
              </p:grpSpPr>
              <p:sp>
                <p:nvSpPr>
                  <p:cNvPr id="61" name="文本框 60">
                    <a:extLst>
                      <a:ext uri="{FF2B5EF4-FFF2-40B4-BE49-F238E27FC236}">
                        <a16:creationId xmlns:a16="http://schemas.microsoft.com/office/drawing/2014/main" id="{EB066927-C137-67AA-C6CA-2FE7E77AA4A5}"/>
                      </a:ext>
                    </a:extLst>
                  </p:cNvPr>
                  <p:cNvSpPr txBox="1"/>
                  <p:nvPr>
                    <p:custDataLst>
                      <p:tags r:id="rId7"/>
                    </p:custDataLst>
                  </p:nvPr>
                </p:nvSpPr>
                <p:spPr>
                  <a:xfrm>
                    <a:off x="775659" y="111758"/>
                    <a:ext cx="162974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项目管理</a:t>
                    </a:r>
                  </a:p>
                </p:txBody>
              </p:sp>
              <p:sp>
                <p:nvSpPr>
                  <p:cNvPr id="62" name="文本框 61">
                    <a:extLst>
                      <a:ext uri="{FF2B5EF4-FFF2-40B4-BE49-F238E27FC236}">
                        <a16:creationId xmlns:a16="http://schemas.microsoft.com/office/drawing/2014/main" id="{F4265401-B811-94E3-E89F-AC1D217180FC}"/>
                      </a:ext>
                    </a:extLst>
                  </p:cNvPr>
                  <p:cNvSpPr txBox="1"/>
                  <p:nvPr>
                    <p:custDataLst>
                      <p:tags r:id="rId8"/>
                    </p:custDataLst>
                  </p:nvPr>
                </p:nvSpPr>
                <p:spPr>
                  <a:xfrm>
                    <a:off x="376718" y="111759"/>
                    <a:ext cx="441146" cy="37047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04</a:t>
                    </a:r>
                    <a:endPara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endParaRPr>
                  </a:p>
                </p:txBody>
              </p:sp>
            </p:grpSp>
          </p:grpSp>
        </p:grp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3FC3088B-0085-5982-BFF4-131A1F7ECE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5759763"/>
              </p:ext>
            </p:extLst>
          </p:nvPr>
        </p:nvGraphicFramePr>
        <p:xfrm>
          <a:off x="643770" y="1694563"/>
          <a:ext cx="5267960" cy="17442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07515">
                  <a:extLst>
                    <a:ext uri="{9D8B030D-6E8A-4147-A177-3AD203B41FA5}">
                      <a16:colId xmlns:a16="http://schemas.microsoft.com/office/drawing/2014/main" val="104509057"/>
                    </a:ext>
                  </a:extLst>
                </a:gridCol>
                <a:gridCol w="3560445">
                  <a:extLst>
                    <a:ext uri="{9D8B030D-6E8A-4147-A177-3AD203B41FA5}">
                      <a16:colId xmlns:a16="http://schemas.microsoft.com/office/drawing/2014/main" val="1082103977"/>
                    </a:ext>
                  </a:extLst>
                </a:gridCol>
              </a:tblGrid>
              <a:tr h="313467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风险类型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风险描述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54614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技术风险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50" kern="100">
                          <a:solidFill>
                            <a:schemeClr val="tx1"/>
                          </a:solidFill>
                          <a:effectLst/>
                        </a:rPr>
                        <a:t>Uniapp </a:t>
                      </a: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框架的某些功能可能存在兼容性问题，影响程序在不同设备上的正常运行。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05000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时间风险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需求变更频繁，导致开发进度延迟。项目组成员变动，导致项目某一方向开发进度延迟。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543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竞争风险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市场上可能出现类似功能且具有竞争力的记账应用，吸引用户，降低本项目产品的市场份额。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12727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安全风险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程序可能存在安全漏洞，被黑客利用，导致用户信息被盗取或系统被破坏。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4357085"/>
                  </a:ext>
                </a:extLst>
              </a:tr>
            </a:tbl>
          </a:graphicData>
        </a:graphic>
      </p:graphicFrame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BE410448-4B38-94CA-74FD-33BEF12856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970669"/>
              </p:ext>
            </p:extLst>
          </p:nvPr>
        </p:nvGraphicFramePr>
        <p:xfrm>
          <a:off x="6280271" y="1684749"/>
          <a:ext cx="5267325" cy="41807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89016">
                  <a:extLst>
                    <a:ext uri="{9D8B030D-6E8A-4147-A177-3AD203B41FA5}">
                      <a16:colId xmlns:a16="http://schemas.microsoft.com/office/drawing/2014/main" val="3506027290"/>
                    </a:ext>
                  </a:extLst>
                </a:gridCol>
                <a:gridCol w="1055282">
                  <a:extLst>
                    <a:ext uri="{9D8B030D-6E8A-4147-A177-3AD203B41FA5}">
                      <a16:colId xmlns:a16="http://schemas.microsoft.com/office/drawing/2014/main" val="724594582"/>
                    </a:ext>
                  </a:extLst>
                </a:gridCol>
                <a:gridCol w="693970">
                  <a:extLst>
                    <a:ext uri="{9D8B030D-6E8A-4147-A177-3AD203B41FA5}">
                      <a16:colId xmlns:a16="http://schemas.microsoft.com/office/drawing/2014/main" val="1830103338"/>
                    </a:ext>
                  </a:extLst>
                </a:gridCol>
                <a:gridCol w="990288">
                  <a:extLst>
                    <a:ext uri="{9D8B030D-6E8A-4147-A177-3AD203B41FA5}">
                      <a16:colId xmlns:a16="http://schemas.microsoft.com/office/drawing/2014/main" val="2995741171"/>
                    </a:ext>
                  </a:extLst>
                </a:gridCol>
                <a:gridCol w="1738769">
                  <a:extLst>
                    <a:ext uri="{9D8B030D-6E8A-4147-A177-3AD203B41FA5}">
                      <a16:colId xmlns:a16="http://schemas.microsoft.com/office/drawing/2014/main" val="40263262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风险类型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影响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概率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紧急程度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应对策略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148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技术风险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功能无法正常使用，影响用户体验，导致用户流失；增加开发成本和时间。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中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高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在开发前进行技术调研和预研，对关键技术进行验证；建立技术问题解决机制，及时请教专家或参考开源项目经验。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0239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时间风险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项目交付延迟，错过市场最佳时机，增加成本。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高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高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在项目计划中预留一定时间应对需求变更，严格控制需求变更流程，确保变更经过评估和审批。成员变更时项目组负责人负责监督交接，确保交接顺利。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10279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竞争风险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市场份额下降，收益减少。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中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中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持续关注市场动态，分析竞争对手产品特点，突出本项目产品的优势，如简洁性、个性化分析等。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1482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安全风险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用户数据泄露，损害用户利益和公司声誉，面临法律风险。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低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高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定期进行安全审计和漏洞扫描，及时修复发现的安全问题；加强系统访问控制，设置用户权限，防止非法访。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8174201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09140B36-7CFA-94C9-133E-B05D7EB3B24E}"/>
              </a:ext>
            </a:extLst>
          </p:cNvPr>
          <p:cNvSpPr txBox="1"/>
          <p:nvPr/>
        </p:nvSpPr>
        <p:spPr>
          <a:xfrm>
            <a:off x="643770" y="4085300"/>
            <a:ext cx="4354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200" dirty="0">
                <a:effectLst/>
                <a:latin typeface="+mn-ea"/>
                <a:cs typeface="Times New Roman" panose="02020603050405020304" pitchFamily="18" charset="0"/>
              </a:rPr>
              <a:t>在项目执行过程中，可能会面临一些潜在的风险，为了及时应对这些风险，需要在项目初期进行全面的风险识别</a:t>
            </a:r>
            <a:r>
              <a:rPr lang="zh-CN" altLang="en-US" sz="1200" dirty="0">
                <a:effectLst/>
                <a:latin typeface="+mn-ea"/>
                <a:cs typeface="Times New Roman" panose="02020603050405020304" pitchFamily="18" charset="0"/>
              </a:rPr>
              <a:t>。</a:t>
            </a:r>
            <a:endParaRPr lang="zh-CN" altLang="en-US" sz="1200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51672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7775D9-DBAF-DD8D-3CE9-DB1BE61C4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3DF7638E-E40B-9A91-7B90-829A0CBEEB8E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: 圆顶角 2">
            <a:extLst>
              <a:ext uri="{FF2B5EF4-FFF2-40B4-BE49-F238E27FC236}">
                <a16:creationId xmlns:a16="http://schemas.microsoft.com/office/drawing/2014/main" id="{BD964CB3-E1D0-40E3-FC44-F2890A292A1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D8625C7D-E746-5288-C67B-36086AE6C851}"/>
              </a:ext>
            </a:extLst>
          </p:cNvPr>
          <p:cNvGrpSpPr/>
          <p:nvPr/>
        </p:nvGrpSpPr>
        <p:grpSpPr>
          <a:xfrm>
            <a:off x="4512000" y="725891"/>
            <a:ext cx="3168000" cy="528769"/>
            <a:chOff x="4512000" y="725891"/>
            <a:chExt cx="3168000" cy="528769"/>
          </a:xfrm>
        </p:grpSpPr>
        <p:sp>
          <p:nvSpPr>
            <p:cNvPr id="114" name="文本框 113">
              <a:extLst>
                <a:ext uri="{FF2B5EF4-FFF2-40B4-BE49-F238E27FC236}">
                  <a16:creationId xmlns:a16="http://schemas.microsoft.com/office/drawing/2014/main" id="{D064028D-7249-E3A2-9F69-2F7C86E4C10F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5285523" y="725891"/>
              <a:ext cx="1620957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变更管理</a:t>
              </a:r>
            </a:p>
          </p:txBody>
        </p: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3C62F67D-1685-8A69-F885-A699F58320A1}"/>
                </a:ext>
              </a:extLst>
            </p:cNvPr>
            <p:cNvCxnSpPr/>
            <p:nvPr>
              <p:custDataLst>
                <p:tags r:id="rId10"/>
              </p:custDataLst>
            </p:nvPr>
          </p:nvCxnSpPr>
          <p:spPr>
            <a:xfrm>
              <a:off x="4512000" y="1254660"/>
              <a:ext cx="3168000" cy="0"/>
            </a:xfrm>
            <a:prstGeom prst="line">
              <a:avLst/>
            </a:prstGeom>
            <a:ln w="12700">
              <a:solidFill>
                <a:srgbClr val="A62C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8FED2F50-5386-3A95-CF27-4342014FB1AE}"/>
              </a:ext>
            </a:extLst>
          </p:cNvPr>
          <p:cNvGrpSpPr/>
          <p:nvPr/>
        </p:nvGrpSpPr>
        <p:grpSpPr>
          <a:xfrm>
            <a:off x="9131299" y="2869"/>
            <a:ext cx="3060700" cy="369333"/>
            <a:chOff x="3035299" y="2787"/>
            <a:chExt cx="3060700" cy="369333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B77BEA88-1E01-BAD7-CA21-B59889DAB4D5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3035299" y="2788"/>
              <a:ext cx="3060700" cy="368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941377AE-B1C9-5A05-69E0-3782C8046F71}"/>
                </a:ext>
              </a:extLst>
            </p:cNvPr>
            <p:cNvGrpSpPr/>
            <p:nvPr/>
          </p:nvGrpSpPr>
          <p:grpSpPr>
            <a:xfrm>
              <a:off x="3416304" y="2787"/>
              <a:ext cx="2298690" cy="369333"/>
              <a:chOff x="80359" y="-2"/>
              <a:chExt cx="2298690" cy="370474"/>
            </a:xfrm>
          </p:grpSpPr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B496A6A8-DAA5-9EDB-A7B5-4AF6DC08155E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80359" y="76096"/>
                <a:ext cx="216000" cy="216000"/>
              </a:xfrm>
              <a:prstGeom prst="ellipse">
                <a:avLst/>
              </a:prstGeom>
              <a:noFill/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62C38"/>
                  </a:solidFill>
                  <a:latin typeface="+mn-ea"/>
                </a:endParaRPr>
              </a:p>
            </p:txBody>
          </p:sp>
          <p:grpSp>
            <p:nvGrpSpPr>
              <p:cNvPr id="58" name="组合 57">
                <a:extLst>
                  <a:ext uri="{FF2B5EF4-FFF2-40B4-BE49-F238E27FC236}">
                    <a16:creationId xmlns:a16="http://schemas.microsoft.com/office/drawing/2014/main" id="{58C4D0D8-265B-A41C-61FD-1330123CE909}"/>
                  </a:ext>
                </a:extLst>
              </p:cNvPr>
              <p:cNvGrpSpPr/>
              <p:nvPr/>
            </p:nvGrpSpPr>
            <p:grpSpPr>
              <a:xfrm>
                <a:off x="134359" y="-2"/>
                <a:ext cx="2244690" cy="370474"/>
                <a:chOff x="134359" y="-2"/>
                <a:chExt cx="2244690" cy="370474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9B534323-28DB-116E-E926-2BF544EDFE12}"/>
                    </a:ext>
                  </a:extLst>
                </p:cNvPr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134359" y="130096"/>
                  <a:ext cx="108000" cy="108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grpSp>
              <p:nvGrpSpPr>
                <p:cNvPr id="60" name="组合 59">
                  <a:extLst>
                    <a:ext uri="{FF2B5EF4-FFF2-40B4-BE49-F238E27FC236}">
                      <a16:creationId xmlns:a16="http://schemas.microsoft.com/office/drawing/2014/main" id="{89C015D5-A5C1-62EA-ACE8-8995796E798D}"/>
                    </a:ext>
                  </a:extLst>
                </p:cNvPr>
                <p:cNvGrpSpPr/>
                <p:nvPr/>
              </p:nvGrpSpPr>
              <p:grpSpPr>
                <a:xfrm>
                  <a:off x="350359" y="-2"/>
                  <a:ext cx="2028690" cy="370474"/>
                  <a:chOff x="376718" y="111758"/>
                  <a:chExt cx="2028690" cy="370474"/>
                </a:xfrm>
              </p:grpSpPr>
              <p:sp>
                <p:nvSpPr>
                  <p:cNvPr id="61" name="文本框 60">
                    <a:extLst>
                      <a:ext uri="{FF2B5EF4-FFF2-40B4-BE49-F238E27FC236}">
                        <a16:creationId xmlns:a16="http://schemas.microsoft.com/office/drawing/2014/main" id="{0364455A-DA15-921B-731D-1CCCB1B822F8}"/>
                      </a:ext>
                    </a:extLst>
                  </p:cNvPr>
                  <p:cNvSpPr txBox="1"/>
                  <p:nvPr>
                    <p:custDataLst>
                      <p:tags r:id="rId7"/>
                    </p:custDataLst>
                  </p:nvPr>
                </p:nvSpPr>
                <p:spPr>
                  <a:xfrm>
                    <a:off x="775659" y="111758"/>
                    <a:ext cx="162974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项目管理</a:t>
                    </a:r>
                  </a:p>
                </p:txBody>
              </p:sp>
              <p:sp>
                <p:nvSpPr>
                  <p:cNvPr id="62" name="文本框 61">
                    <a:extLst>
                      <a:ext uri="{FF2B5EF4-FFF2-40B4-BE49-F238E27FC236}">
                        <a16:creationId xmlns:a16="http://schemas.microsoft.com/office/drawing/2014/main" id="{79BB1C80-8975-38EC-9248-AC948B5FDC3E}"/>
                      </a:ext>
                    </a:extLst>
                  </p:cNvPr>
                  <p:cNvSpPr txBox="1"/>
                  <p:nvPr>
                    <p:custDataLst>
                      <p:tags r:id="rId8"/>
                    </p:custDataLst>
                  </p:nvPr>
                </p:nvSpPr>
                <p:spPr>
                  <a:xfrm>
                    <a:off x="376718" y="111759"/>
                    <a:ext cx="441146" cy="37047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04</a:t>
                    </a:r>
                    <a:endPara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endParaRPr>
                  </a:p>
                </p:txBody>
              </p:sp>
            </p:grpSp>
          </p:grpSp>
        </p:grp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2255EF4-CA52-9544-D3D1-C3B65D7FD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3470445"/>
              </p:ext>
            </p:extLst>
          </p:nvPr>
        </p:nvGraphicFramePr>
        <p:xfrm>
          <a:off x="6497319" y="3101633"/>
          <a:ext cx="5354712" cy="26363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07085">
                  <a:extLst>
                    <a:ext uri="{9D8B030D-6E8A-4147-A177-3AD203B41FA5}">
                      <a16:colId xmlns:a16="http://schemas.microsoft.com/office/drawing/2014/main" val="3086906770"/>
                    </a:ext>
                  </a:extLst>
                </a:gridCol>
                <a:gridCol w="989965">
                  <a:extLst>
                    <a:ext uri="{9D8B030D-6E8A-4147-A177-3AD203B41FA5}">
                      <a16:colId xmlns:a16="http://schemas.microsoft.com/office/drawing/2014/main" val="2889103791"/>
                    </a:ext>
                  </a:extLst>
                </a:gridCol>
                <a:gridCol w="1392555">
                  <a:extLst>
                    <a:ext uri="{9D8B030D-6E8A-4147-A177-3AD203B41FA5}">
                      <a16:colId xmlns:a16="http://schemas.microsoft.com/office/drawing/2014/main" val="3292258704"/>
                    </a:ext>
                  </a:extLst>
                </a:gridCol>
                <a:gridCol w="1308100">
                  <a:extLst>
                    <a:ext uri="{9D8B030D-6E8A-4147-A177-3AD203B41FA5}">
                      <a16:colId xmlns:a16="http://schemas.microsoft.com/office/drawing/2014/main" val="426928423"/>
                    </a:ext>
                  </a:extLst>
                </a:gridCol>
                <a:gridCol w="857007">
                  <a:extLst>
                    <a:ext uri="{9D8B030D-6E8A-4147-A177-3AD203B41FA5}">
                      <a16:colId xmlns:a16="http://schemas.microsoft.com/office/drawing/2014/main" val="1928138718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变更编号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变更日期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变更描述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变更影响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变更状态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7990605"/>
                  </a:ext>
                </a:extLst>
              </a:tr>
              <a:tr h="805917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CR-001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2024/11/25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团队决定删减预算设置部分的需求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该模块尚未开始设计和开发，无变更影响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已变更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568761"/>
                  </a:ext>
                </a:extLst>
              </a:tr>
              <a:tr h="1144659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CR-002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2024/12/6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客户希望记录可视化界面的饼状图改为柱状图。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模块已经开始开发，需要重新进行设计，影响了项目的整体进度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已变更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6098893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D14D4C01-16BF-686B-A6A0-14899A945A62}"/>
              </a:ext>
            </a:extLst>
          </p:cNvPr>
          <p:cNvSpPr txBox="1"/>
          <p:nvPr/>
        </p:nvSpPr>
        <p:spPr>
          <a:xfrm>
            <a:off x="698621" y="1746423"/>
            <a:ext cx="5397378" cy="425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200" dirty="0">
                <a:effectLst/>
                <a:latin typeface="+mn-ea"/>
                <a:cs typeface="Times New Roman" panose="02020603050405020304" pitchFamily="18" charset="0"/>
              </a:rPr>
              <a:t>本团队建立了细致的变更流程，对变更造成的影响进行全方位的评估，确保变更的负面影响在团队的可控范围</a:t>
            </a:r>
            <a:r>
              <a:rPr lang="zh-CN" altLang="en-US" sz="1200" dirty="0">
                <a:effectLst/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1200" dirty="0">
              <a:effectLst/>
              <a:latin typeface="+mn-ea"/>
              <a:cs typeface="Times New Roman" panose="02020603050405020304" pitchFamily="18" charset="0"/>
            </a:endParaRPr>
          </a:p>
          <a:p>
            <a:pPr indent="266700" algn="just">
              <a:lnSpc>
                <a:spcPct val="115000"/>
              </a:lnSpc>
            </a:pPr>
            <a:r>
              <a:rPr lang="zh-CN" altLang="zh-CN" sz="1200" kern="100" dirty="0">
                <a:effectLst/>
                <a:latin typeface="+mn-ea"/>
                <a:cs typeface="Times New Roman" panose="02020603050405020304" pitchFamily="18" charset="0"/>
              </a:rPr>
              <a:t>本项目的变更流程如下所示。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zh-CN" altLang="zh-CN" sz="1200" b="1" kern="100" dirty="0">
                <a:effectLst/>
                <a:latin typeface="+mn-ea"/>
                <a:cs typeface="Times New Roman" panose="02020603050405020304" pitchFamily="18" charset="0"/>
              </a:rPr>
              <a:t>提出变更请求</a:t>
            </a:r>
            <a:r>
              <a:rPr lang="zh-CN" altLang="zh-CN" sz="1200" kern="100" dirty="0">
                <a:effectLst/>
                <a:latin typeface="+mn-ea"/>
                <a:cs typeface="Times New Roman" panose="02020603050405020304" pitchFamily="18" charset="0"/>
              </a:rPr>
              <a:t>：项目团队成员或客户发现需要变更时，填写变更申请表，详细说明变更内容、原因、影响等信息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zh-CN" altLang="zh-CN" sz="1200" b="1" kern="100" dirty="0">
                <a:effectLst/>
                <a:latin typeface="+mn-ea"/>
                <a:cs typeface="Times New Roman" panose="02020603050405020304" pitchFamily="18" charset="0"/>
              </a:rPr>
              <a:t>变更评估</a:t>
            </a:r>
            <a:r>
              <a:rPr lang="zh-CN" altLang="zh-CN" sz="1200" kern="100" dirty="0">
                <a:effectLst/>
                <a:latin typeface="+mn-ea"/>
                <a:cs typeface="Times New Roman" panose="02020603050405020304" pitchFamily="18" charset="0"/>
              </a:rPr>
              <a:t>：项目负责人组织相关人员（如开发人员、测试人员、业务专家等）对变更请求进行评估，分析变更对项目范围、进度、成本、质量等方面的影响。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zh-CN" altLang="zh-CN" sz="1200" b="1" kern="100" dirty="0">
                <a:effectLst/>
                <a:latin typeface="+mn-ea"/>
                <a:cs typeface="Times New Roman" panose="02020603050405020304" pitchFamily="18" charset="0"/>
              </a:rPr>
              <a:t>变更审批</a:t>
            </a:r>
            <a:r>
              <a:rPr lang="zh-CN" altLang="zh-CN" sz="1200" kern="100" dirty="0">
                <a:effectLst/>
                <a:latin typeface="+mn-ea"/>
                <a:cs typeface="Times New Roman" panose="02020603050405020304" pitchFamily="18" charset="0"/>
              </a:rPr>
              <a:t>：根据评估结果，由项目负责人决定是否批准变更。对于重大变更，需告知整个项目团队，整个项目团队根据项目整体情况权衡利弊后做出决策。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zh-CN" altLang="zh-CN" sz="1200" b="1" kern="100" dirty="0">
                <a:effectLst/>
                <a:latin typeface="+mn-ea"/>
                <a:cs typeface="Times New Roman" panose="02020603050405020304" pitchFamily="18" charset="0"/>
              </a:rPr>
              <a:t>变更实施</a:t>
            </a:r>
            <a:r>
              <a:rPr lang="zh-CN" altLang="zh-CN" sz="1200" kern="100" dirty="0">
                <a:effectLst/>
                <a:latin typeface="+mn-ea"/>
                <a:cs typeface="Times New Roman" panose="02020603050405020304" pitchFamily="18" charset="0"/>
              </a:rPr>
              <a:t>：批准的变更由相应的开发人员或团队成员负责实施，确保变更的正确执行。在实施过程中，要做好版本控制和文档更新工作。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zh-CN" altLang="zh-CN" sz="1200" b="1" kern="100" dirty="0">
                <a:effectLst/>
                <a:latin typeface="+mn-ea"/>
                <a:cs typeface="Times New Roman" panose="02020603050405020304" pitchFamily="18" charset="0"/>
              </a:rPr>
              <a:t>变更验证</a:t>
            </a:r>
            <a:r>
              <a:rPr lang="zh-CN" altLang="zh-CN" sz="1200" kern="100" dirty="0">
                <a:effectLst/>
                <a:latin typeface="+mn-ea"/>
                <a:cs typeface="Times New Roman" panose="02020603050405020304" pitchFamily="18" charset="0"/>
              </a:rPr>
              <a:t>：测试人员对变更实施后的结果进行测试，验证变更是否达到预期效果，是否引入新的问题。如发现问题，及时反馈给开发人员进行修复。</a:t>
            </a: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zh-CN" altLang="zh-CN" sz="1200" b="1" kern="100" dirty="0">
                <a:effectLst/>
                <a:latin typeface="+mn-ea"/>
                <a:cs typeface="Times New Roman" panose="02020603050405020304" pitchFamily="18" charset="0"/>
              </a:rPr>
              <a:t>变更关闭</a:t>
            </a:r>
            <a:r>
              <a:rPr lang="zh-CN" altLang="zh-CN" sz="1200" kern="100" dirty="0">
                <a:effectLst/>
                <a:latin typeface="+mn-ea"/>
                <a:cs typeface="Times New Roman" panose="02020603050405020304" pitchFamily="18" charset="0"/>
              </a:rPr>
              <a:t>：当变更通过验证，确认无误后，将变更相关信息记录归档，关闭变更流程。同时更新项目计划、需求文档、设计文档等相关文件，确保项目文档与实际情况一致。</a:t>
            </a:r>
          </a:p>
          <a:p>
            <a:endParaRPr lang="zh-CN" altLang="en-US" sz="1200" dirty="0">
              <a:latin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13707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A6567F-5178-E831-D2FF-D327B1D82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6C10CA3A-F15F-19DA-37A4-6B78355005CE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: 圆顶角 2">
            <a:extLst>
              <a:ext uri="{FF2B5EF4-FFF2-40B4-BE49-F238E27FC236}">
                <a16:creationId xmlns:a16="http://schemas.microsoft.com/office/drawing/2014/main" id="{ED38F4EC-246F-8E8C-0C72-FA0F41F269A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FDFA8186-8483-3052-259A-503C3AA2CF26}"/>
              </a:ext>
            </a:extLst>
          </p:cNvPr>
          <p:cNvGrpSpPr/>
          <p:nvPr/>
        </p:nvGrpSpPr>
        <p:grpSpPr>
          <a:xfrm>
            <a:off x="4511999" y="352163"/>
            <a:ext cx="3168000" cy="528769"/>
            <a:chOff x="4512000" y="725891"/>
            <a:chExt cx="3168000" cy="528769"/>
          </a:xfrm>
        </p:grpSpPr>
        <p:sp>
          <p:nvSpPr>
            <p:cNvPr id="114" name="文本框 113">
              <a:extLst>
                <a:ext uri="{FF2B5EF4-FFF2-40B4-BE49-F238E27FC236}">
                  <a16:creationId xmlns:a16="http://schemas.microsoft.com/office/drawing/2014/main" id="{B69FEE7C-6514-FF45-A027-D501315B6488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4926454" y="725891"/>
              <a:ext cx="2339102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完成情况总结</a:t>
              </a:r>
            </a:p>
          </p:txBody>
        </p:sp>
        <p:cxnSp>
          <p:nvCxnSpPr>
            <p:cNvPr id="115" name="直接连接符 114">
              <a:extLst>
                <a:ext uri="{FF2B5EF4-FFF2-40B4-BE49-F238E27FC236}">
                  <a16:creationId xmlns:a16="http://schemas.microsoft.com/office/drawing/2014/main" id="{34A40AD0-051E-8E06-E2F5-C7302E26F19D}"/>
                </a:ext>
              </a:extLst>
            </p:cNvPr>
            <p:cNvCxnSpPr/>
            <p:nvPr>
              <p:custDataLst>
                <p:tags r:id="rId10"/>
              </p:custDataLst>
            </p:nvPr>
          </p:nvCxnSpPr>
          <p:spPr>
            <a:xfrm>
              <a:off x="4512000" y="1254660"/>
              <a:ext cx="3168000" cy="0"/>
            </a:xfrm>
            <a:prstGeom prst="line">
              <a:avLst/>
            </a:prstGeom>
            <a:ln w="12700">
              <a:solidFill>
                <a:srgbClr val="A62C3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0B95AFA-4DBA-8900-FC63-B85AF94CABF7}"/>
              </a:ext>
            </a:extLst>
          </p:cNvPr>
          <p:cNvGrpSpPr/>
          <p:nvPr/>
        </p:nvGrpSpPr>
        <p:grpSpPr>
          <a:xfrm>
            <a:off x="9131299" y="2869"/>
            <a:ext cx="3060700" cy="369333"/>
            <a:chOff x="3035299" y="2787"/>
            <a:chExt cx="3060700" cy="369333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CF12B83E-CFEC-E0DF-73AC-DB5E043DB685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3035299" y="2788"/>
              <a:ext cx="3060700" cy="368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8AAB31E1-750F-E7E7-673A-38DEFE483D76}"/>
                </a:ext>
              </a:extLst>
            </p:cNvPr>
            <p:cNvGrpSpPr/>
            <p:nvPr/>
          </p:nvGrpSpPr>
          <p:grpSpPr>
            <a:xfrm>
              <a:off x="3416304" y="2787"/>
              <a:ext cx="2298690" cy="369333"/>
              <a:chOff x="80359" y="-2"/>
              <a:chExt cx="2298690" cy="370474"/>
            </a:xfrm>
          </p:grpSpPr>
          <p:sp>
            <p:nvSpPr>
              <p:cNvPr id="57" name="椭圆 56">
                <a:extLst>
                  <a:ext uri="{FF2B5EF4-FFF2-40B4-BE49-F238E27FC236}">
                    <a16:creationId xmlns:a16="http://schemas.microsoft.com/office/drawing/2014/main" id="{8C769EAB-D758-6510-993B-FB343CFEA345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80359" y="76096"/>
                <a:ext cx="216000" cy="216000"/>
              </a:xfrm>
              <a:prstGeom prst="ellipse">
                <a:avLst/>
              </a:prstGeom>
              <a:noFill/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62C38"/>
                  </a:solidFill>
                  <a:latin typeface="+mn-ea"/>
                </a:endParaRPr>
              </a:p>
            </p:txBody>
          </p:sp>
          <p:grpSp>
            <p:nvGrpSpPr>
              <p:cNvPr id="58" name="组合 57">
                <a:extLst>
                  <a:ext uri="{FF2B5EF4-FFF2-40B4-BE49-F238E27FC236}">
                    <a16:creationId xmlns:a16="http://schemas.microsoft.com/office/drawing/2014/main" id="{F6FEB9C7-AD2F-B884-AC10-52731878E349}"/>
                  </a:ext>
                </a:extLst>
              </p:cNvPr>
              <p:cNvGrpSpPr/>
              <p:nvPr/>
            </p:nvGrpSpPr>
            <p:grpSpPr>
              <a:xfrm>
                <a:off x="134359" y="-2"/>
                <a:ext cx="2244690" cy="370474"/>
                <a:chOff x="134359" y="-2"/>
                <a:chExt cx="2244690" cy="370474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B1AB831C-5AD6-3101-7956-C9C0EF09794B}"/>
                    </a:ext>
                  </a:extLst>
                </p:cNvPr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134359" y="130096"/>
                  <a:ext cx="108000" cy="108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grpSp>
              <p:nvGrpSpPr>
                <p:cNvPr id="60" name="组合 59">
                  <a:extLst>
                    <a:ext uri="{FF2B5EF4-FFF2-40B4-BE49-F238E27FC236}">
                      <a16:creationId xmlns:a16="http://schemas.microsoft.com/office/drawing/2014/main" id="{20A14278-C376-D94F-4BE9-5EF3AF13C946}"/>
                    </a:ext>
                  </a:extLst>
                </p:cNvPr>
                <p:cNvGrpSpPr/>
                <p:nvPr/>
              </p:nvGrpSpPr>
              <p:grpSpPr>
                <a:xfrm>
                  <a:off x="350359" y="-2"/>
                  <a:ext cx="2028690" cy="370474"/>
                  <a:chOff x="376718" y="111758"/>
                  <a:chExt cx="2028690" cy="370474"/>
                </a:xfrm>
              </p:grpSpPr>
              <p:sp>
                <p:nvSpPr>
                  <p:cNvPr id="61" name="文本框 60">
                    <a:extLst>
                      <a:ext uri="{FF2B5EF4-FFF2-40B4-BE49-F238E27FC236}">
                        <a16:creationId xmlns:a16="http://schemas.microsoft.com/office/drawing/2014/main" id="{EA2142A3-CA89-08CA-4D5B-40C91BA926C3}"/>
                      </a:ext>
                    </a:extLst>
                  </p:cNvPr>
                  <p:cNvSpPr txBox="1"/>
                  <p:nvPr>
                    <p:custDataLst>
                      <p:tags r:id="rId7"/>
                    </p:custDataLst>
                  </p:nvPr>
                </p:nvSpPr>
                <p:spPr>
                  <a:xfrm>
                    <a:off x="775659" y="111758"/>
                    <a:ext cx="162974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项目管理</a:t>
                    </a:r>
                  </a:p>
                </p:txBody>
              </p:sp>
              <p:sp>
                <p:nvSpPr>
                  <p:cNvPr id="62" name="文本框 61">
                    <a:extLst>
                      <a:ext uri="{FF2B5EF4-FFF2-40B4-BE49-F238E27FC236}">
                        <a16:creationId xmlns:a16="http://schemas.microsoft.com/office/drawing/2014/main" id="{5D675951-E5A5-B8CC-71A5-0B68ED2CFCB7}"/>
                      </a:ext>
                    </a:extLst>
                  </p:cNvPr>
                  <p:cNvSpPr txBox="1"/>
                  <p:nvPr>
                    <p:custDataLst>
                      <p:tags r:id="rId8"/>
                    </p:custDataLst>
                  </p:nvPr>
                </p:nvSpPr>
                <p:spPr>
                  <a:xfrm>
                    <a:off x="376718" y="111759"/>
                    <a:ext cx="441146" cy="37047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04</a:t>
                    </a:r>
                    <a:endPara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endParaRPr>
                  </a:p>
                </p:txBody>
              </p:sp>
            </p:grpSp>
          </p:grpSp>
        </p:grp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2C83C56C-7335-48EA-EC12-C77BD60407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2976728"/>
              </p:ext>
            </p:extLst>
          </p:nvPr>
        </p:nvGraphicFramePr>
        <p:xfrm>
          <a:off x="763465" y="3372714"/>
          <a:ext cx="10665067" cy="30105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46819">
                  <a:extLst>
                    <a:ext uri="{9D8B030D-6E8A-4147-A177-3AD203B41FA5}">
                      <a16:colId xmlns:a16="http://schemas.microsoft.com/office/drawing/2014/main" val="2585944389"/>
                    </a:ext>
                  </a:extLst>
                </a:gridCol>
                <a:gridCol w="2140897">
                  <a:extLst>
                    <a:ext uri="{9D8B030D-6E8A-4147-A177-3AD203B41FA5}">
                      <a16:colId xmlns:a16="http://schemas.microsoft.com/office/drawing/2014/main" val="3544816955"/>
                    </a:ext>
                  </a:extLst>
                </a:gridCol>
                <a:gridCol w="1947496">
                  <a:extLst>
                    <a:ext uri="{9D8B030D-6E8A-4147-A177-3AD203B41FA5}">
                      <a16:colId xmlns:a16="http://schemas.microsoft.com/office/drawing/2014/main" val="2940313633"/>
                    </a:ext>
                  </a:extLst>
                </a:gridCol>
                <a:gridCol w="1580315">
                  <a:extLst>
                    <a:ext uri="{9D8B030D-6E8A-4147-A177-3AD203B41FA5}">
                      <a16:colId xmlns:a16="http://schemas.microsoft.com/office/drawing/2014/main" val="1095807548"/>
                    </a:ext>
                  </a:extLst>
                </a:gridCol>
                <a:gridCol w="2849540">
                  <a:extLst>
                    <a:ext uri="{9D8B030D-6E8A-4147-A177-3AD203B41FA5}">
                      <a16:colId xmlns:a16="http://schemas.microsoft.com/office/drawing/2014/main" val="74402756"/>
                    </a:ext>
                  </a:extLst>
                </a:gridCol>
              </a:tblGrid>
              <a:tr h="247297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>
                          <a:solidFill>
                            <a:schemeClr val="tx1"/>
                          </a:solidFill>
                          <a:effectLst/>
                        </a:rPr>
                        <a:t>项目阶段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 dirty="0">
                          <a:solidFill>
                            <a:schemeClr val="tx1"/>
                          </a:solidFill>
                          <a:effectLst/>
                        </a:rPr>
                        <a:t>开始日期</a:t>
                      </a:r>
                      <a:endParaRPr lang="zh-CN" sz="10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>
                          <a:solidFill>
                            <a:schemeClr val="tx1"/>
                          </a:solidFill>
                          <a:effectLst/>
                        </a:rPr>
                        <a:t>计划完成日期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>
                          <a:solidFill>
                            <a:schemeClr val="tx1"/>
                          </a:solidFill>
                          <a:effectLst/>
                        </a:rPr>
                        <a:t>实际完成日期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>
                          <a:solidFill>
                            <a:schemeClr val="tx1"/>
                          </a:solidFill>
                          <a:effectLst/>
                        </a:rPr>
                        <a:t>完成情况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9008915"/>
                  </a:ext>
                </a:extLst>
              </a:tr>
              <a:tr h="374524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>
                          <a:solidFill>
                            <a:schemeClr val="tx1"/>
                          </a:solidFill>
                          <a:effectLst/>
                        </a:rPr>
                        <a:t>需求分析阶段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2024/11/23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2024/11/25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2024/11/26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 dirty="0">
                          <a:solidFill>
                            <a:schemeClr val="tx1"/>
                          </a:solidFill>
                          <a:effectLst/>
                        </a:rPr>
                        <a:t>延期完成，需求规格说明书得到团队和相关方认可。</a:t>
                      </a:r>
                      <a:endParaRPr lang="zh-CN" sz="10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8085352"/>
                  </a:ext>
                </a:extLst>
              </a:tr>
              <a:tr h="50175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>
                          <a:solidFill>
                            <a:schemeClr val="tx1"/>
                          </a:solidFill>
                          <a:effectLst/>
                        </a:rPr>
                        <a:t>设计阶段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2024/11/26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2024/11/30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2024/11/29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 dirty="0">
                          <a:solidFill>
                            <a:schemeClr val="tx1"/>
                          </a:solidFill>
                          <a:effectLst/>
                        </a:rPr>
                        <a:t>提前完成，系统架构、数据库设计和原型设计符合预期。</a:t>
                      </a:r>
                      <a:endParaRPr lang="zh-CN" sz="10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9063562"/>
                  </a:ext>
                </a:extLst>
              </a:tr>
              <a:tr h="756203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>
                          <a:solidFill>
                            <a:schemeClr val="tx1"/>
                          </a:solidFill>
                          <a:effectLst/>
                        </a:rPr>
                        <a:t>开发阶段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2024/12/01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2024/12/15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2024/12/18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 dirty="0">
                          <a:solidFill>
                            <a:schemeClr val="tx1"/>
                          </a:solidFill>
                          <a:effectLst/>
                        </a:rPr>
                        <a:t>基本按时完成，部分功能开发因技术难题稍有延迟，但通过加班赶工确保了关键功能按时交付。</a:t>
                      </a:r>
                      <a:endParaRPr lang="zh-CN" sz="10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0218721"/>
                  </a:ext>
                </a:extLst>
              </a:tr>
              <a:tr h="628976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>
                          <a:solidFill>
                            <a:schemeClr val="tx1"/>
                          </a:solidFill>
                          <a:effectLst/>
                        </a:rPr>
                        <a:t>测试阶段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>
                          <a:solidFill>
                            <a:schemeClr val="tx1"/>
                          </a:solidFill>
                          <a:effectLst/>
                        </a:rPr>
                        <a:t>2024/12/16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2024/12/23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2024/12/21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 dirty="0">
                          <a:solidFill>
                            <a:schemeClr val="tx1"/>
                          </a:solidFill>
                          <a:effectLst/>
                        </a:rPr>
                        <a:t>提前完成，通过多种测试方法，发现并修复了大部分缺陷，系统达到上线标准</a:t>
                      </a:r>
                      <a:endParaRPr lang="zh-CN" sz="10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6949134"/>
                  </a:ext>
                </a:extLst>
              </a:tr>
              <a:tr h="50175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>
                          <a:solidFill>
                            <a:schemeClr val="tx1"/>
                          </a:solidFill>
                          <a:effectLst/>
                        </a:rPr>
                        <a:t>维护阶段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en-US" sz="1000" kern="100">
                          <a:solidFill>
                            <a:schemeClr val="tx1"/>
                          </a:solidFill>
                          <a:effectLst/>
                        </a:rPr>
                        <a:t>2024/12/24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>
                          <a:solidFill>
                            <a:schemeClr val="tx1"/>
                          </a:solidFill>
                          <a:effectLst/>
                        </a:rPr>
                        <a:t>无</a:t>
                      </a:r>
                      <a:endParaRPr lang="zh-CN" sz="100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 dirty="0">
                          <a:solidFill>
                            <a:schemeClr val="tx1"/>
                          </a:solidFill>
                          <a:effectLst/>
                        </a:rPr>
                        <a:t>无</a:t>
                      </a:r>
                      <a:endParaRPr lang="zh-CN" sz="10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00" kern="100" dirty="0">
                          <a:solidFill>
                            <a:schemeClr val="tx1"/>
                          </a:solidFill>
                          <a:effectLst/>
                        </a:rPr>
                        <a:t>已上线，运行稳定，根据用户反馈及时进行了优化和维护。</a:t>
                      </a:r>
                      <a:endParaRPr lang="zh-CN" sz="100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31" marR="68531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213180"/>
                  </a:ext>
                </a:extLst>
              </a:tr>
            </a:tbl>
          </a:graphicData>
        </a:graphic>
      </p:graphicFrame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B34D5F7-6171-4CFC-78A6-C76F2D903C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418956"/>
              </p:ext>
            </p:extLst>
          </p:nvPr>
        </p:nvGraphicFramePr>
        <p:xfrm>
          <a:off x="763465" y="959227"/>
          <a:ext cx="10665067" cy="21358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46817">
                  <a:extLst>
                    <a:ext uri="{9D8B030D-6E8A-4147-A177-3AD203B41FA5}">
                      <a16:colId xmlns:a16="http://schemas.microsoft.com/office/drawing/2014/main" val="1769244140"/>
                    </a:ext>
                  </a:extLst>
                </a:gridCol>
                <a:gridCol w="2152343">
                  <a:extLst>
                    <a:ext uri="{9D8B030D-6E8A-4147-A177-3AD203B41FA5}">
                      <a16:colId xmlns:a16="http://schemas.microsoft.com/office/drawing/2014/main" val="4274290587"/>
                    </a:ext>
                  </a:extLst>
                </a:gridCol>
                <a:gridCol w="1949240">
                  <a:extLst>
                    <a:ext uri="{9D8B030D-6E8A-4147-A177-3AD203B41FA5}">
                      <a16:colId xmlns:a16="http://schemas.microsoft.com/office/drawing/2014/main" val="1073689451"/>
                    </a:ext>
                  </a:extLst>
                </a:gridCol>
                <a:gridCol w="1556239">
                  <a:extLst>
                    <a:ext uri="{9D8B030D-6E8A-4147-A177-3AD203B41FA5}">
                      <a16:colId xmlns:a16="http://schemas.microsoft.com/office/drawing/2014/main" val="1122588345"/>
                    </a:ext>
                  </a:extLst>
                </a:gridCol>
                <a:gridCol w="2860428">
                  <a:extLst>
                    <a:ext uri="{9D8B030D-6E8A-4147-A177-3AD203B41FA5}">
                      <a16:colId xmlns:a16="http://schemas.microsoft.com/office/drawing/2014/main" val="58646870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项目阶段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成本类型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预算（元）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实际花费（元）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成本情况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1151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需求分析阶段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人力成本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30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低于预算，主要原因是需求分析过程较为顺利，团队成员效率较高。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20373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设计阶段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人力成本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15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低于预算，设计阶段未出现重大问题，设计工作按计划完成。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38981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开发阶段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人力成本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30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低于预算，虽然开始时间延长，但是仍然在预估的成本之内。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58026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测试阶段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人力成本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低于预算，测试计划合理，测试过程顺利，未出现大量反复测试情况。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7930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维护阶段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服务器租赁、人力成本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20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低于预算，选择了性价比高的云服务器提供商，按流量费用计费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71536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总计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100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>
                          <a:solidFill>
                            <a:schemeClr val="tx1"/>
                          </a:solidFill>
                          <a:effectLst/>
                        </a:rPr>
                        <a:t>24</a:t>
                      </a:r>
                      <a:endParaRPr lang="zh-CN" sz="1050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15000"/>
                        </a:lnSpc>
                      </a:pPr>
                      <a:r>
                        <a:rPr lang="zh-CN" sz="1050" kern="100" dirty="0">
                          <a:solidFill>
                            <a:schemeClr val="tx1"/>
                          </a:solidFill>
                          <a:effectLst/>
                        </a:rPr>
                        <a:t>低于预算，项目在成本控制方面表现较好。</a:t>
                      </a:r>
                      <a:endParaRPr lang="zh-CN" sz="1050" kern="100" dirty="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5494330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542965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>
            <p:custDataLst>
              <p:tags r:id="rId2"/>
            </p:custDataLst>
          </p:nvPr>
        </p:nvSpPr>
        <p:spPr>
          <a:xfrm rot="10800000">
            <a:off x="-52199" y="1003"/>
            <a:ext cx="12221636" cy="3575022"/>
          </a:xfrm>
          <a:prstGeom prst="triangle">
            <a:avLst/>
          </a:prstGeom>
          <a:solidFill>
            <a:srgbClr val="94003F">
              <a:alpha val="39000"/>
            </a:srgbClr>
          </a:solidFill>
          <a:ln>
            <a:noFill/>
          </a:ln>
          <a:effectLst>
            <a:outerShdw blurRad="63500" dist="635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94003F"/>
              </a:solidFill>
              <a:latin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"/>
            </p:custDataLst>
          </p:nvPr>
        </p:nvSpPr>
        <p:spPr>
          <a:xfrm>
            <a:off x="1218693" y="3576418"/>
            <a:ext cx="9787634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94003F"/>
                </a:solidFill>
                <a:latin typeface="+mn-ea"/>
              </a:rPr>
              <a:t>感谢观看</a:t>
            </a:r>
          </a:p>
        </p:txBody>
      </p:sp>
      <p:cxnSp>
        <p:nvCxnSpPr>
          <p:cNvPr id="12" name="直接连接符 11"/>
          <p:cNvCxnSpPr/>
          <p:nvPr>
            <p:custDataLst>
              <p:tags r:id="rId4"/>
            </p:custDataLst>
          </p:nvPr>
        </p:nvCxnSpPr>
        <p:spPr>
          <a:xfrm>
            <a:off x="1385299" y="5952613"/>
            <a:ext cx="9421402" cy="0"/>
          </a:xfrm>
          <a:prstGeom prst="line">
            <a:avLst/>
          </a:prstGeom>
          <a:ln w="12700">
            <a:solidFill>
              <a:srgbClr val="9400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弧形 54"/>
          <p:cNvSpPr/>
          <p:nvPr>
            <p:custDataLst>
              <p:tags r:id="rId5"/>
            </p:custDataLst>
          </p:nvPr>
        </p:nvSpPr>
        <p:spPr>
          <a:xfrm rot="10800000">
            <a:off x="2658844" y="178332"/>
            <a:ext cx="6874313" cy="6874313"/>
          </a:xfrm>
          <a:prstGeom prst="arc">
            <a:avLst>
              <a:gd name="adj1" fmla="val 39547"/>
              <a:gd name="adj2" fmla="val 10755727"/>
            </a:avLst>
          </a:prstGeom>
          <a:ln w="12700">
            <a:solidFill>
              <a:schemeClr val="bg1"/>
            </a:solidFill>
          </a:ln>
          <a:effectLst>
            <a:outerShdw blurRad="63500" dist="63500" dir="5400000" algn="t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pic>
        <p:nvPicPr>
          <p:cNvPr id="3" name="图片 2" descr="WechatIMG2 1"/>
          <p:cNvPicPr>
            <a:picLocks noChangeAspect="1"/>
          </p:cNvPicPr>
          <p:nvPr/>
        </p:nvPicPr>
        <p:blipFill>
          <a:blip r:embed="rId13"/>
          <a:srcRect b="49839"/>
          <a:stretch>
            <a:fillRect/>
          </a:stretch>
        </p:blipFill>
        <p:spPr>
          <a:xfrm>
            <a:off x="2551430" y="-235585"/>
            <a:ext cx="6788150" cy="2947035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EC9F1337-9103-0D71-C13F-7A6CFB668CA7}"/>
              </a:ext>
            </a:extLst>
          </p:cNvPr>
          <p:cNvGrpSpPr/>
          <p:nvPr/>
        </p:nvGrpSpPr>
        <p:grpSpPr>
          <a:xfrm>
            <a:off x="3767961" y="4921957"/>
            <a:ext cx="4906660" cy="369332"/>
            <a:chOff x="3670141" y="5023557"/>
            <a:chExt cx="4906660" cy="369332"/>
          </a:xfrm>
          <a:solidFill>
            <a:schemeClr val="bg1"/>
          </a:solidFill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0B673323-4F8E-D36F-1A7C-9D0E677C9130}"/>
                </a:ext>
              </a:extLst>
            </p:cNvPr>
            <p:cNvGrpSpPr/>
            <p:nvPr/>
          </p:nvGrpSpPr>
          <p:grpSpPr>
            <a:xfrm>
              <a:off x="3670141" y="5023557"/>
              <a:ext cx="2043493" cy="369332"/>
              <a:chOff x="5659411" y="4970869"/>
              <a:chExt cx="2043493" cy="369332"/>
            </a:xfrm>
            <a:grpFill/>
          </p:grpSpPr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6DA75755-C399-389F-F5E2-DD814029C03A}"/>
                  </a:ext>
                </a:extLst>
              </p:cNvPr>
              <p:cNvGrpSpPr/>
              <p:nvPr/>
            </p:nvGrpSpPr>
            <p:grpSpPr>
              <a:xfrm>
                <a:off x="5659411" y="5047535"/>
                <a:ext cx="216000" cy="216000"/>
                <a:chOff x="3999416" y="4916919"/>
                <a:chExt cx="216000" cy="216000"/>
              </a:xfrm>
              <a:grpFill/>
            </p:grpSpPr>
            <p:sp>
              <p:nvSpPr>
                <p:cNvPr id="15" name="椭圆 14">
                  <a:extLst>
                    <a:ext uri="{FF2B5EF4-FFF2-40B4-BE49-F238E27FC236}">
                      <a16:creationId xmlns:a16="http://schemas.microsoft.com/office/drawing/2014/main" id="{C9849843-FA98-9CF1-40CF-C384290D3384}"/>
                    </a:ext>
                  </a:extLst>
                </p:cNvPr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4049025" y="4970919"/>
                  <a:ext cx="108000" cy="108000"/>
                </a:xfrm>
                <a:prstGeom prst="ellipse">
                  <a:avLst/>
                </a:prstGeom>
                <a:grpFill/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94003F"/>
                    </a:solidFill>
                    <a:latin typeface="HarmonyOS Sans SC" panose="00000500000000000000" pitchFamily="2" charset="-122"/>
                    <a:ea typeface="HarmonyOS Sans SC" panose="00000500000000000000" pitchFamily="2" charset="-122"/>
                  </a:endParaRPr>
                </a:p>
              </p:txBody>
            </p:sp>
            <p:sp>
              <p:nvSpPr>
                <p:cNvPr id="16" name="椭圆 15">
                  <a:extLst>
                    <a:ext uri="{FF2B5EF4-FFF2-40B4-BE49-F238E27FC236}">
                      <a16:creationId xmlns:a16="http://schemas.microsoft.com/office/drawing/2014/main" id="{1BD9533A-37A9-78DF-DB07-9AFA958269C4}"/>
                    </a:ext>
                  </a:extLst>
                </p:cNvPr>
                <p:cNvSpPr/>
                <p:nvPr>
                  <p:custDataLst>
                    <p:tags r:id="rId11"/>
                  </p:custDataLst>
                </p:nvPr>
              </p:nvSpPr>
              <p:spPr>
                <a:xfrm>
                  <a:off x="3999416" y="4916919"/>
                  <a:ext cx="216000" cy="216000"/>
                </a:xfrm>
                <a:prstGeom prst="ellipse">
                  <a:avLst/>
                </a:prstGeom>
                <a:grpFill/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94003F"/>
                    </a:solidFill>
                    <a:latin typeface="HarmonyOS Sans SC" panose="00000500000000000000" pitchFamily="2" charset="-122"/>
                    <a:ea typeface="HarmonyOS Sans SC" panose="00000500000000000000" pitchFamily="2" charset="-122"/>
                  </a:endParaRPr>
                </a:p>
              </p:txBody>
            </p:sp>
          </p:grp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AFD10932-7A28-2D37-7AE3-2DC081F65FD0}"/>
                  </a:ext>
                </a:extLst>
              </p:cNvPr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5902411" y="4970869"/>
                <a:ext cx="1800493" cy="3693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solidFill>
                      <a:srgbClr val="94003F"/>
                    </a:solidFill>
                    <a:latin typeface="+mn-ea"/>
                  </a:rPr>
                  <a:t>汇报人：黄亮铭</a:t>
                </a:r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38A4B9D3-5AD5-30F5-08CD-09B0E84D2904}"/>
                </a:ext>
              </a:extLst>
            </p:cNvPr>
            <p:cNvGrpSpPr/>
            <p:nvPr/>
          </p:nvGrpSpPr>
          <p:grpSpPr>
            <a:xfrm>
              <a:off x="6302476" y="5023557"/>
              <a:ext cx="2274325" cy="369332"/>
              <a:chOff x="4265846" y="4970869"/>
              <a:chExt cx="2274325" cy="369332"/>
            </a:xfrm>
            <a:grpFill/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6782D19-78B2-6590-5C44-C0C095A38FC1}"/>
                  </a:ext>
                </a:extLst>
              </p:cNvPr>
              <p:cNvGrpSpPr/>
              <p:nvPr/>
            </p:nvGrpSpPr>
            <p:grpSpPr>
              <a:xfrm>
                <a:off x="4265846" y="5047535"/>
                <a:ext cx="733492" cy="216000"/>
                <a:chOff x="2605851" y="4916919"/>
                <a:chExt cx="733492" cy="216000"/>
              </a:xfrm>
              <a:grpFill/>
            </p:grpSpPr>
            <p:sp>
              <p:nvSpPr>
                <p:cNvPr id="10" name="椭圆 9">
                  <a:extLst>
                    <a:ext uri="{FF2B5EF4-FFF2-40B4-BE49-F238E27FC236}">
                      <a16:creationId xmlns:a16="http://schemas.microsoft.com/office/drawing/2014/main" id="{C938AFA6-C0E2-CCE5-98C0-9CC2439F5B05}"/>
                    </a:ext>
                  </a:extLst>
                </p:cNvPr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3231343" y="4970919"/>
                  <a:ext cx="108000" cy="108000"/>
                </a:xfrm>
                <a:prstGeom prst="ellipse">
                  <a:avLst/>
                </a:prstGeom>
                <a:grpFill/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94003F"/>
                    </a:solidFill>
                    <a:latin typeface="HarmonyOS Sans SC" panose="00000500000000000000" pitchFamily="2" charset="-122"/>
                    <a:ea typeface="HarmonyOS Sans SC" panose="00000500000000000000" pitchFamily="2" charset="-122"/>
                  </a:endParaRPr>
                </a:p>
              </p:txBody>
            </p:sp>
            <p:sp>
              <p:nvSpPr>
                <p:cNvPr id="11" name="椭圆 10">
                  <a:extLst>
                    <a:ext uri="{FF2B5EF4-FFF2-40B4-BE49-F238E27FC236}">
                      <a16:creationId xmlns:a16="http://schemas.microsoft.com/office/drawing/2014/main" id="{B6A52588-E06E-E85F-92E8-A72A24DF8671}"/>
                    </a:ext>
                  </a:extLst>
                </p:cNvPr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2605851" y="4916919"/>
                  <a:ext cx="216000" cy="216000"/>
                </a:xfrm>
                <a:prstGeom prst="ellipse">
                  <a:avLst/>
                </a:prstGeom>
                <a:grpFill/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94003F"/>
                    </a:solidFill>
                    <a:latin typeface="HarmonyOS Sans SC" panose="00000500000000000000" pitchFamily="2" charset="-122"/>
                    <a:ea typeface="HarmonyOS Sans SC" panose="00000500000000000000" pitchFamily="2" charset="-122"/>
                  </a:endParaRPr>
                </a:p>
              </p:txBody>
            </p:sp>
          </p:grp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C56A430-88D0-9173-DC35-557404384CF5}"/>
                  </a:ext>
                </a:extLst>
              </p:cNvPr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4508846" y="4970869"/>
                <a:ext cx="2031325" cy="369332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solidFill>
                      <a:srgbClr val="94003F"/>
                    </a:solidFill>
                    <a:latin typeface="+mn-ea"/>
                  </a:rPr>
                  <a:t>指导老师：卢亚辉</a:t>
                </a:r>
              </a:p>
            </p:txBody>
          </p:sp>
        </p:grpSp>
      </p:grp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>
            <p:custDataLst>
              <p:tags r:id="rId3"/>
            </p:custDataLst>
          </p:nvPr>
        </p:nvSpPr>
        <p:spPr>
          <a:xfrm>
            <a:off x="272208" y="2967335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目录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663190" y="0"/>
            <a:ext cx="216000" cy="2476600"/>
            <a:chOff x="457200" y="342900"/>
            <a:chExt cx="216000" cy="2476600"/>
          </a:xfrm>
        </p:grpSpPr>
        <p:sp>
          <p:nvSpPr>
            <p:cNvPr id="2" name="矩形 1"/>
            <p:cNvSpPr/>
            <p:nvPr>
              <p:custDataLst>
                <p:tags r:id="rId30"/>
              </p:custDataLst>
            </p:nvPr>
          </p:nvSpPr>
          <p:spPr>
            <a:xfrm>
              <a:off x="457200" y="342900"/>
              <a:ext cx="216000" cy="2160000"/>
            </a:xfrm>
            <a:prstGeom prst="rect">
              <a:avLst/>
            </a:prstGeom>
            <a:solidFill>
              <a:srgbClr val="940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+mn-ea"/>
              </a:endParaRPr>
            </a:p>
          </p:txBody>
        </p:sp>
        <p:sp>
          <p:nvSpPr>
            <p:cNvPr id="27" name="矩形 26"/>
            <p:cNvSpPr/>
            <p:nvPr>
              <p:custDataLst>
                <p:tags r:id="rId31"/>
              </p:custDataLst>
            </p:nvPr>
          </p:nvSpPr>
          <p:spPr>
            <a:xfrm>
              <a:off x="457200" y="2603500"/>
              <a:ext cx="216000" cy="216000"/>
            </a:xfrm>
            <a:prstGeom prst="rect">
              <a:avLst/>
            </a:prstGeom>
            <a:solidFill>
              <a:srgbClr val="940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 rot="10800000">
            <a:off x="1133545" y="4371296"/>
            <a:ext cx="216000" cy="2489300"/>
            <a:chOff x="457200" y="444500"/>
            <a:chExt cx="216000" cy="2489300"/>
          </a:xfrm>
        </p:grpSpPr>
        <p:sp>
          <p:nvSpPr>
            <p:cNvPr id="35" name="矩形 34"/>
            <p:cNvSpPr/>
            <p:nvPr>
              <p:custDataLst>
                <p:tags r:id="rId28"/>
              </p:custDataLst>
            </p:nvPr>
          </p:nvSpPr>
          <p:spPr>
            <a:xfrm>
              <a:off x="457200" y="444500"/>
              <a:ext cx="216000" cy="2160000"/>
            </a:xfrm>
            <a:prstGeom prst="rect">
              <a:avLst/>
            </a:prstGeom>
            <a:solidFill>
              <a:srgbClr val="940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+mn-ea"/>
              </a:endParaRPr>
            </a:p>
          </p:txBody>
        </p:sp>
        <p:sp>
          <p:nvSpPr>
            <p:cNvPr id="36" name="矩形 35"/>
            <p:cNvSpPr/>
            <p:nvPr>
              <p:custDataLst>
                <p:tags r:id="rId29"/>
              </p:custDataLst>
            </p:nvPr>
          </p:nvSpPr>
          <p:spPr>
            <a:xfrm>
              <a:off x="457200" y="2717800"/>
              <a:ext cx="216000" cy="216000"/>
            </a:xfrm>
            <a:prstGeom prst="rect">
              <a:avLst/>
            </a:prstGeom>
            <a:solidFill>
              <a:srgbClr val="940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+mn-ea"/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2669977" y="1383489"/>
            <a:ext cx="8601043" cy="989300"/>
            <a:chOff x="2669977" y="1383489"/>
            <a:chExt cx="8601043" cy="989300"/>
          </a:xfrm>
        </p:grpSpPr>
        <p:grpSp>
          <p:nvGrpSpPr>
            <p:cNvPr id="25" name="组合 24"/>
            <p:cNvGrpSpPr/>
            <p:nvPr/>
          </p:nvGrpSpPr>
          <p:grpSpPr>
            <a:xfrm>
              <a:off x="2669977" y="1383489"/>
              <a:ext cx="4035623" cy="989300"/>
              <a:chOff x="4089476" y="2591082"/>
              <a:chExt cx="4035623" cy="989300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4534588" y="2824535"/>
                <a:ext cx="3590511" cy="755847"/>
                <a:chOff x="3617049" y="2259590"/>
                <a:chExt cx="3590511" cy="755847"/>
              </a:xfrm>
            </p:grpSpPr>
            <p:grpSp>
              <p:nvGrpSpPr>
                <p:cNvPr id="10" name="组合 9"/>
                <p:cNvGrpSpPr/>
                <p:nvPr/>
              </p:nvGrpSpPr>
              <p:grpSpPr>
                <a:xfrm>
                  <a:off x="3617049" y="2259590"/>
                  <a:ext cx="3245120" cy="461665"/>
                  <a:chOff x="3454218" y="2734235"/>
                  <a:chExt cx="3245120" cy="461665"/>
                </a:xfrm>
              </p:grpSpPr>
              <p:sp>
                <p:nvSpPr>
                  <p:cNvPr id="71" name="文本框 70"/>
                  <p:cNvSpPr txBox="1"/>
                  <p:nvPr>
                    <p:custDataLst>
                      <p:tags r:id="rId26"/>
                    </p:custDataLst>
                  </p:nvPr>
                </p:nvSpPr>
                <p:spPr>
                  <a:xfrm>
                    <a:off x="3454218" y="2734235"/>
                    <a:ext cx="527709" cy="46166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2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</a:rPr>
                      <a:t>01</a:t>
                    </a:r>
                    <a:endParaRPr lang="zh-CN" altLang="en-US" sz="24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endParaRPr>
                  </a:p>
                </p:txBody>
              </p:sp>
              <p:sp>
                <p:nvSpPr>
                  <p:cNvPr id="72" name="文本框 71"/>
                  <p:cNvSpPr txBox="1"/>
                  <p:nvPr>
                    <p:custDataLst>
                      <p:tags r:id="rId27"/>
                    </p:custDataLst>
                  </p:nvPr>
                </p:nvSpPr>
                <p:spPr>
                  <a:xfrm>
                    <a:off x="4007575" y="2734235"/>
                    <a:ext cx="2691763" cy="46166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zh-CN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</a:rPr>
                      <a:t>可行性与需求分析</a:t>
                    </a:r>
                  </a:p>
                </p:txBody>
              </p:sp>
            </p:grpSp>
            <p:sp>
              <p:nvSpPr>
                <p:cNvPr id="73" name="文本框 72"/>
                <p:cNvSpPr txBox="1"/>
                <p:nvPr>
                  <p:custDataLst>
                    <p:tags r:id="rId25"/>
                  </p:custDataLst>
                </p:nvPr>
              </p:nvSpPr>
              <p:spPr>
                <a:xfrm>
                  <a:off x="4170406" y="2665085"/>
                  <a:ext cx="3037154" cy="3503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可行性分析、需求分析</a:t>
                  </a:r>
                </a:p>
              </p:txBody>
            </p:sp>
          </p:grpSp>
          <p:grpSp>
            <p:nvGrpSpPr>
              <p:cNvPr id="24" name="组合 23"/>
              <p:cNvGrpSpPr/>
              <p:nvPr/>
            </p:nvGrpSpPr>
            <p:grpSpPr>
              <a:xfrm>
                <a:off x="4089476" y="2591082"/>
                <a:ext cx="890224" cy="890224"/>
                <a:chOff x="4089476" y="2591082"/>
                <a:chExt cx="890224" cy="890224"/>
              </a:xfrm>
            </p:grpSpPr>
            <p:sp>
              <p:nvSpPr>
                <p:cNvPr id="18" name="不完整圆 17"/>
                <p:cNvSpPr/>
                <p:nvPr>
                  <p:custDataLst>
                    <p:tags r:id="rId22"/>
                  </p:custDataLst>
                </p:nvPr>
              </p:nvSpPr>
              <p:spPr>
                <a:xfrm>
                  <a:off x="4089476" y="2591082"/>
                  <a:ext cx="890224" cy="890224"/>
                </a:xfrm>
                <a:prstGeom prst="pie">
                  <a:avLst>
                    <a:gd name="adj1" fmla="val 10800000"/>
                    <a:gd name="adj2" fmla="val 16200000"/>
                  </a:avLst>
                </a:prstGeom>
                <a:solidFill>
                  <a:srgbClr val="94003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grpSp>
              <p:nvGrpSpPr>
                <p:cNvPr id="23" name="组合 22"/>
                <p:cNvGrpSpPr/>
                <p:nvPr/>
              </p:nvGrpSpPr>
              <p:grpSpPr>
                <a:xfrm>
                  <a:off x="4119090" y="2620696"/>
                  <a:ext cx="830997" cy="830997"/>
                  <a:chOff x="3980944" y="2339739"/>
                  <a:chExt cx="1188635" cy="1188635"/>
                </a:xfrm>
              </p:grpSpPr>
              <p:sp>
                <p:nvSpPr>
                  <p:cNvPr id="21" name="弧形 20"/>
                  <p:cNvSpPr/>
                  <p:nvPr>
                    <p:custDataLst>
                      <p:tags r:id="rId23"/>
                    </p:custDataLst>
                  </p:nvPr>
                </p:nvSpPr>
                <p:spPr>
                  <a:xfrm rot="9000000">
                    <a:off x="3980944" y="2339739"/>
                    <a:ext cx="1188635" cy="1188635"/>
                  </a:xfrm>
                  <a:prstGeom prst="arc">
                    <a:avLst>
                      <a:gd name="adj1" fmla="val 16200000"/>
                      <a:gd name="adj2" fmla="val 9243580"/>
                    </a:avLst>
                  </a:prstGeom>
                  <a:ln>
                    <a:solidFill>
                      <a:srgbClr val="94003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latin typeface="+mn-ea"/>
                    </a:endParaRPr>
                  </a:p>
                </p:txBody>
              </p:sp>
              <p:sp>
                <p:nvSpPr>
                  <p:cNvPr id="22" name="椭圆 21"/>
                  <p:cNvSpPr/>
                  <p:nvPr>
                    <p:custDataLst>
                      <p:tags r:id="rId24"/>
                    </p:custDataLst>
                  </p:nvPr>
                </p:nvSpPr>
                <p:spPr>
                  <a:xfrm>
                    <a:off x="4857552" y="2392342"/>
                    <a:ext cx="144000" cy="144000"/>
                  </a:xfrm>
                  <a:prstGeom prst="ellipse">
                    <a:avLst/>
                  </a:prstGeom>
                  <a:solidFill>
                    <a:srgbClr val="A62C3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latin typeface="+mn-ea"/>
                    </a:endParaRPr>
                  </a:p>
                </p:txBody>
              </p:sp>
            </p:grpSp>
          </p:grpSp>
        </p:grpSp>
        <p:grpSp>
          <p:nvGrpSpPr>
            <p:cNvPr id="28" name="组合 27"/>
            <p:cNvGrpSpPr/>
            <p:nvPr/>
          </p:nvGrpSpPr>
          <p:grpSpPr>
            <a:xfrm>
              <a:off x="7242033" y="1383490"/>
              <a:ext cx="4028987" cy="989299"/>
              <a:chOff x="2719346" y="4022564"/>
              <a:chExt cx="4028987" cy="989299"/>
            </a:xfrm>
          </p:grpSpPr>
          <p:grpSp>
            <p:nvGrpSpPr>
              <p:cNvPr id="80" name="组合 79"/>
              <p:cNvGrpSpPr/>
              <p:nvPr/>
            </p:nvGrpSpPr>
            <p:grpSpPr>
              <a:xfrm>
                <a:off x="3164458" y="4256017"/>
                <a:ext cx="3583875" cy="755846"/>
                <a:chOff x="3617049" y="2259590"/>
                <a:chExt cx="3583875" cy="755846"/>
              </a:xfrm>
            </p:grpSpPr>
            <p:grpSp>
              <p:nvGrpSpPr>
                <p:cNvPr id="86" name="组合 85"/>
                <p:cNvGrpSpPr/>
                <p:nvPr/>
              </p:nvGrpSpPr>
              <p:grpSpPr>
                <a:xfrm>
                  <a:off x="3617049" y="2259590"/>
                  <a:ext cx="2276906" cy="461665"/>
                  <a:chOff x="3454218" y="2734235"/>
                  <a:chExt cx="2276906" cy="461665"/>
                </a:xfrm>
              </p:grpSpPr>
              <p:sp>
                <p:nvSpPr>
                  <p:cNvPr id="88" name="文本框 87"/>
                  <p:cNvSpPr txBox="1"/>
                  <p:nvPr>
                    <p:custDataLst>
                      <p:tags r:id="rId20"/>
                    </p:custDataLst>
                  </p:nvPr>
                </p:nvSpPr>
                <p:spPr>
                  <a:xfrm>
                    <a:off x="3454218" y="2734235"/>
                    <a:ext cx="527709" cy="46166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2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</a:rPr>
                      <a:t>02</a:t>
                    </a:r>
                    <a:endParaRPr lang="zh-CN" altLang="en-US" sz="24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endParaRPr>
                  </a:p>
                </p:txBody>
              </p:sp>
              <p:sp>
                <p:nvSpPr>
                  <p:cNvPr id="89" name="文本框 88"/>
                  <p:cNvSpPr txBox="1"/>
                  <p:nvPr>
                    <p:custDataLst>
                      <p:tags r:id="rId21"/>
                    </p:custDataLst>
                  </p:nvPr>
                </p:nvSpPr>
                <p:spPr>
                  <a:xfrm>
                    <a:off x="4007575" y="2734235"/>
                    <a:ext cx="1723549" cy="46166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zh-CN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</a:rPr>
                      <a:t>设计与开发</a:t>
                    </a:r>
                  </a:p>
                </p:txBody>
              </p:sp>
            </p:grpSp>
            <p:sp>
              <p:nvSpPr>
                <p:cNvPr id="87" name="文本框 86"/>
                <p:cNvSpPr txBox="1"/>
                <p:nvPr>
                  <p:custDataLst>
                    <p:tags r:id="rId19"/>
                  </p:custDataLst>
                </p:nvPr>
              </p:nvSpPr>
              <p:spPr>
                <a:xfrm>
                  <a:off x="4170406" y="2665084"/>
                  <a:ext cx="3030518" cy="3503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用户管理模块、记账管理模块</a:t>
                  </a:r>
                </a:p>
              </p:txBody>
            </p:sp>
          </p:grpSp>
          <p:sp>
            <p:nvSpPr>
              <p:cNvPr id="82" name="不完整圆 81"/>
              <p:cNvSpPr/>
              <p:nvPr>
                <p:custDataLst>
                  <p:tags r:id="rId16"/>
                </p:custDataLst>
              </p:nvPr>
            </p:nvSpPr>
            <p:spPr>
              <a:xfrm rot="16200000">
                <a:off x="2719346" y="4022564"/>
                <a:ext cx="890224" cy="890224"/>
              </a:xfrm>
              <a:prstGeom prst="pie">
                <a:avLst>
                  <a:gd name="adj1" fmla="val 10800000"/>
                  <a:gd name="adj2" fmla="val 16200000"/>
                </a:avLst>
              </a:prstGeom>
              <a:solidFill>
                <a:srgbClr val="94003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+mn-ea"/>
                </a:endParaRPr>
              </a:p>
            </p:txBody>
          </p:sp>
          <p:grpSp>
            <p:nvGrpSpPr>
              <p:cNvPr id="83" name="组合 82"/>
              <p:cNvGrpSpPr/>
              <p:nvPr/>
            </p:nvGrpSpPr>
            <p:grpSpPr>
              <a:xfrm>
                <a:off x="2748960" y="4052178"/>
                <a:ext cx="830997" cy="830997"/>
                <a:chOff x="3980944" y="2339739"/>
                <a:chExt cx="1188635" cy="1188635"/>
              </a:xfrm>
            </p:grpSpPr>
            <p:sp>
              <p:nvSpPr>
                <p:cNvPr id="84" name="弧形 83"/>
                <p:cNvSpPr/>
                <p:nvPr>
                  <p:custDataLst>
                    <p:tags r:id="rId17"/>
                  </p:custDataLst>
                </p:nvPr>
              </p:nvSpPr>
              <p:spPr>
                <a:xfrm rot="9000000">
                  <a:off x="3980944" y="2339739"/>
                  <a:ext cx="1188635" cy="1188635"/>
                </a:xfrm>
                <a:prstGeom prst="arc">
                  <a:avLst>
                    <a:gd name="adj1" fmla="val 16200000"/>
                    <a:gd name="adj2" fmla="val 9243580"/>
                  </a:avLst>
                </a:prstGeom>
                <a:ln>
                  <a:solidFill>
                    <a:srgbClr val="94003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85" name="椭圆 84"/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4857552" y="2392342"/>
                  <a:ext cx="144000" cy="144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</p:grpSp>
        </p:grpSp>
      </p:grpSp>
      <p:grpSp>
        <p:nvGrpSpPr>
          <p:cNvPr id="139" name="组合 138"/>
          <p:cNvGrpSpPr/>
          <p:nvPr/>
        </p:nvGrpSpPr>
        <p:grpSpPr>
          <a:xfrm>
            <a:off x="2669977" y="3898900"/>
            <a:ext cx="8601043" cy="989300"/>
            <a:chOff x="2669977" y="1383489"/>
            <a:chExt cx="8601043" cy="989300"/>
          </a:xfrm>
        </p:grpSpPr>
        <p:grpSp>
          <p:nvGrpSpPr>
            <p:cNvPr id="140" name="组合 139"/>
            <p:cNvGrpSpPr/>
            <p:nvPr/>
          </p:nvGrpSpPr>
          <p:grpSpPr>
            <a:xfrm>
              <a:off x="2669977" y="1383489"/>
              <a:ext cx="4035623" cy="989300"/>
              <a:chOff x="4089476" y="2591082"/>
              <a:chExt cx="4035623" cy="989300"/>
            </a:xfrm>
          </p:grpSpPr>
          <p:grpSp>
            <p:nvGrpSpPr>
              <p:cNvPr id="151" name="组合 150"/>
              <p:cNvGrpSpPr/>
              <p:nvPr/>
            </p:nvGrpSpPr>
            <p:grpSpPr>
              <a:xfrm>
                <a:off x="4534588" y="2824535"/>
                <a:ext cx="3590511" cy="755847"/>
                <a:chOff x="3617049" y="2259590"/>
                <a:chExt cx="3590511" cy="755847"/>
              </a:xfrm>
            </p:grpSpPr>
            <p:grpSp>
              <p:nvGrpSpPr>
                <p:cNvPr id="157" name="组合 156"/>
                <p:cNvGrpSpPr/>
                <p:nvPr/>
              </p:nvGrpSpPr>
              <p:grpSpPr>
                <a:xfrm>
                  <a:off x="3617049" y="2259590"/>
                  <a:ext cx="1969129" cy="461665"/>
                  <a:chOff x="3454218" y="2734235"/>
                  <a:chExt cx="1969129" cy="461665"/>
                </a:xfrm>
              </p:grpSpPr>
              <p:sp>
                <p:nvSpPr>
                  <p:cNvPr id="159" name="文本框 158"/>
                  <p:cNvSpPr txBox="1"/>
                  <p:nvPr>
                    <p:custDataLst>
                      <p:tags r:id="rId14"/>
                    </p:custDataLst>
                  </p:nvPr>
                </p:nvSpPr>
                <p:spPr>
                  <a:xfrm>
                    <a:off x="3454218" y="2734235"/>
                    <a:ext cx="527709" cy="46166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2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</a:rPr>
                      <a:t>03</a:t>
                    </a:r>
                    <a:endParaRPr lang="zh-CN" altLang="en-US" sz="24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endParaRPr>
                  </a:p>
                </p:txBody>
              </p:sp>
              <p:sp>
                <p:nvSpPr>
                  <p:cNvPr id="160" name="文本框 159"/>
                  <p:cNvSpPr txBox="1"/>
                  <p:nvPr>
                    <p:custDataLst>
                      <p:tags r:id="rId15"/>
                    </p:custDataLst>
                  </p:nvPr>
                </p:nvSpPr>
                <p:spPr>
                  <a:xfrm>
                    <a:off x="4007575" y="2734235"/>
                    <a:ext cx="1415772" cy="46166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zh-CN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</a:rPr>
                      <a:t>项目测试</a:t>
                    </a:r>
                  </a:p>
                </p:txBody>
              </p:sp>
            </p:grpSp>
            <p:sp>
              <p:nvSpPr>
                <p:cNvPr id="158" name="文本框 157"/>
                <p:cNvSpPr txBox="1"/>
                <p:nvPr>
                  <p:custDataLst>
                    <p:tags r:id="rId13"/>
                  </p:custDataLst>
                </p:nvPr>
              </p:nvSpPr>
              <p:spPr>
                <a:xfrm>
                  <a:off x="4170406" y="2665085"/>
                  <a:ext cx="3037154" cy="3503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测试方法与工具</a:t>
                  </a:r>
                </a:p>
              </p:txBody>
            </p:sp>
          </p:grpSp>
          <p:grpSp>
            <p:nvGrpSpPr>
              <p:cNvPr id="152" name="组合 151"/>
              <p:cNvGrpSpPr/>
              <p:nvPr/>
            </p:nvGrpSpPr>
            <p:grpSpPr>
              <a:xfrm>
                <a:off x="4089476" y="2591082"/>
                <a:ext cx="890224" cy="890224"/>
                <a:chOff x="4089476" y="2591082"/>
                <a:chExt cx="890224" cy="890224"/>
              </a:xfrm>
            </p:grpSpPr>
            <p:sp>
              <p:nvSpPr>
                <p:cNvPr id="153" name="不完整圆 152"/>
                <p:cNvSpPr/>
                <p:nvPr>
                  <p:custDataLst>
                    <p:tags r:id="rId10"/>
                  </p:custDataLst>
                </p:nvPr>
              </p:nvSpPr>
              <p:spPr>
                <a:xfrm flipV="1">
                  <a:off x="4089476" y="2591082"/>
                  <a:ext cx="890224" cy="890224"/>
                </a:xfrm>
                <a:prstGeom prst="pie">
                  <a:avLst>
                    <a:gd name="adj1" fmla="val 10800000"/>
                    <a:gd name="adj2" fmla="val 16200000"/>
                  </a:avLst>
                </a:prstGeom>
                <a:solidFill>
                  <a:srgbClr val="94003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+mn-ea"/>
                  </a:endParaRPr>
                </a:p>
              </p:txBody>
            </p:sp>
            <p:grpSp>
              <p:nvGrpSpPr>
                <p:cNvPr id="154" name="组合 153"/>
                <p:cNvGrpSpPr/>
                <p:nvPr/>
              </p:nvGrpSpPr>
              <p:grpSpPr>
                <a:xfrm>
                  <a:off x="4119090" y="2620696"/>
                  <a:ext cx="830997" cy="830997"/>
                  <a:chOff x="3980944" y="2339739"/>
                  <a:chExt cx="1188635" cy="1188635"/>
                </a:xfrm>
              </p:grpSpPr>
              <p:sp>
                <p:nvSpPr>
                  <p:cNvPr id="155" name="弧形 154"/>
                  <p:cNvSpPr/>
                  <p:nvPr>
                    <p:custDataLst>
                      <p:tags r:id="rId11"/>
                    </p:custDataLst>
                  </p:nvPr>
                </p:nvSpPr>
                <p:spPr>
                  <a:xfrm rot="9000000">
                    <a:off x="3980944" y="2339739"/>
                    <a:ext cx="1188635" cy="1188635"/>
                  </a:xfrm>
                  <a:prstGeom prst="arc">
                    <a:avLst>
                      <a:gd name="adj1" fmla="val 16200000"/>
                      <a:gd name="adj2" fmla="val 9243580"/>
                    </a:avLst>
                  </a:prstGeom>
                  <a:ln>
                    <a:solidFill>
                      <a:srgbClr val="94003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latin typeface="+mn-ea"/>
                    </a:endParaRPr>
                  </a:p>
                </p:txBody>
              </p:sp>
              <p:sp>
                <p:nvSpPr>
                  <p:cNvPr id="156" name="椭圆 155"/>
                  <p:cNvSpPr/>
                  <p:nvPr>
                    <p:custDataLst>
                      <p:tags r:id="rId12"/>
                    </p:custDataLst>
                  </p:nvPr>
                </p:nvSpPr>
                <p:spPr>
                  <a:xfrm>
                    <a:off x="4857552" y="2392342"/>
                    <a:ext cx="144000" cy="144000"/>
                  </a:xfrm>
                  <a:prstGeom prst="ellipse">
                    <a:avLst/>
                  </a:prstGeom>
                  <a:solidFill>
                    <a:srgbClr val="A62C3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latin typeface="+mn-ea"/>
                    </a:endParaRPr>
                  </a:p>
                </p:txBody>
              </p:sp>
            </p:grpSp>
          </p:grpSp>
        </p:grpSp>
        <p:grpSp>
          <p:nvGrpSpPr>
            <p:cNvPr id="141" name="组合 140"/>
            <p:cNvGrpSpPr/>
            <p:nvPr/>
          </p:nvGrpSpPr>
          <p:grpSpPr>
            <a:xfrm>
              <a:off x="7242033" y="1383490"/>
              <a:ext cx="4028987" cy="989299"/>
              <a:chOff x="2719346" y="4022564"/>
              <a:chExt cx="4028987" cy="989299"/>
            </a:xfrm>
          </p:grpSpPr>
          <p:grpSp>
            <p:nvGrpSpPr>
              <p:cNvPr id="142" name="组合 141"/>
              <p:cNvGrpSpPr/>
              <p:nvPr/>
            </p:nvGrpSpPr>
            <p:grpSpPr>
              <a:xfrm>
                <a:off x="3164458" y="4256017"/>
                <a:ext cx="3583875" cy="755846"/>
                <a:chOff x="3617049" y="2259590"/>
                <a:chExt cx="3583875" cy="755846"/>
              </a:xfrm>
            </p:grpSpPr>
            <p:grpSp>
              <p:nvGrpSpPr>
                <p:cNvPr id="147" name="组合 146"/>
                <p:cNvGrpSpPr/>
                <p:nvPr/>
              </p:nvGrpSpPr>
              <p:grpSpPr>
                <a:xfrm>
                  <a:off x="3617049" y="2259590"/>
                  <a:ext cx="1969129" cy="461665"/>
                  <a:chOff x="3454218" y="2734235"/>
                  <a:chExt cx="1969129" cy="461665"/>
                </a:xfrm>
              </p:grpSpPr>
              <p:sp>
                <p:nvSpPr>
                  <p:cNvPr id="149" name="文本框 148"/>
                  <p:cNvSpPr txBox="1"/>
                  <p:nvPr>
                    <p:custDataLst>
                      <p:tags r:id="rId8"/>
                    </p:custDataLst>
                  </p:nvPr>
                </p:nvSpPr>
                <p:spPr>
                  <a:xfrm>
                    <a:off x="3454218" y="2734235"/>
                    <a:ext cx="527709" cy="46166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2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</a:rPr>
                      <a:t>04</a:t>
                    </a:r>
                    <a:endParaRPr lang="zh-CN" altLang="en-US" sz="24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endParaRPr>
                  </a:p>
                </p:txBody>
              </p:sp>
              <p:sp>
                <p:nvSpPr>
                  <p:cNvPr id="150" name="文本框 149"/>
                  <p:cNvSpPr txBox="1"/>
                  <p:nvPr>
                    <p:custDataLst>
                      <p:tags r:id="rId9"/>
                    </p:custDataLst>
                  </p:nvPr>
                </p:nvSpPr>
                <p:spPr>
                  <a:xfrm>
                    <a:off x="4007575" y="2734235"/>
                    <a:ext cx="1415772" cy="461665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zh-CN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ea"/>
                      </a:rPr>
                      <a:t>项目管理</a:t>
                    </a:r>
                  </a:p>
                </p:txBody>
              </p:sp>
            </p:grpSp>
            <p:sp>
              <p:nvSpPr>
                <p:cNvPr id="148" name="文本框 147"/>
                <p:cNvSpPr txBox="1"/>
                <p:nvPr>
                  <p:custDataLst>
                    <p:tags r:id="rId7"/>
                  </p:custDataLst>
                </p:nvPr>
              </p:nvSpPr>
              <p:spPr>
                <a:xfrm>
                  <a:off x="4170406" y="2665084"/>
                  <a:ext cx="3030518" cy="3503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项目管理</a:t>
                  </a:r>
                </a:p>
              </p:txBody>
            </p:sp>
          </p:grpSp>
          <p:sp>
            <p:nvSpPr>
              <p:cNvPr id="143" name="不完整圆 142"/>
              <p:cNvSpPr/>
              <p:nvPr>
                <p:custDataLst>
                  <p:tags r:id="rId4"/>
                </p:custDataLst>
              </p:nvPr>
            </p:nvSpPr>
            <p:spPr>
              <a:xfrm>
                <a:off x="2719346" y="4022564"/>
                <a:ext cx="890224" cy="890224"/>
              </a:xfrm>
              <a:prstGeom prst="pie">
                <a:avLst>
                  <a:gd name="adj1" fmla="val 10800000"/>
                  <a:gd name="adj2" fmla="val 16200000"/>
                </a:avLst>
              </a:prstGeom>
              <a:solidFill>
                <a:srgbClr val="94003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+mn-ea"/>
                </a:endParaRPr>
              </a:p>
            </p:txBody>
          </p:sp>
          <p:grpSp>
            <p:nvGrpSpPr>
              <p:cNvPr id="144" name="组合 143"/>
              <p:cNvGrpSpPr/>
              <p:nvPr/>
            </p:nvGrpSpPr>
            <p:grpSpPr>
              <a:xfrm>
                <a:off x="2748960" y="4052178"/>
                <a:ext cx="830997" cy="830997"/>
                <a:chOff x="3980944" y="2339739"/>
                <a:chExt cx="1188635" cy="1188635"/>
              </a:xfrm>
            </p:grpSpPr>
            <p:sp>
              <p:nvSpPr>
                <p:cNvPr id="145" name="弧形 144"/>
                <p:cNvSpPr/>
                <p:nvPr>
                  <p:custDataLst>
                    <p:tags r:id="rId5"/>
                  </p:custDataLst>
                </p:nvPr>
              </p:nvSpPr>
              <p:spPr>
                <a:xfrm rot="9000000">
                  <a:off x="3980944" y="2339739"/>
                  <a:ext cx="1188635" cy="1188635"/>
                </a:xfrm>
                <a:prstGeom prst="arc">
                  <a:avLst>
                    <a:gd name="adj1" fmla="val 16200000"/>
                    <a:gd name="adj2" fmla="val 9243580"/>
                  </a:avLst>
                </a:prstGeom>
                <a:ln>
                  <a:solidFill>
                    <a:srgbClr val="94003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146" name="椭圆 145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4857552" y="2392342"/>
                  <a:ext cx="144000" cy="144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</p:grpSp>
        </p:grpSp>
      </p:grp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3965112" y="1294746"/>
            <a:ext cx="4261777" cy="4261777"/>
            <a:chOff x="3965111" y="1611946"/>
            <a:chExt cx="4261777" cy="4261777"/>
          </a:xfrm>
        </p:grpSpPr>
        <p:grpSp>
          <p:nvGrpSpPr>
            <p:cNvPr id="9" name="组合 8"/>
            <p:cNvGrpSpPr/>
            <p:nvPr/>
          </p:nvGrpSpPr>
          <p:grpSpPr>
            <a:xfrm>
              <a:off x="4385703" y="2754185"/>
              <a:ext cx="3467616" cy="1701196"/>
              <a:chOff x="4385704" y="2639910"/>
              <a:chExt cx="3467616" cy="1701196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4385704" y="3405979"/>
                <a:ext cx="3467616" cy="935127"/>
                <a:chOff x="4502364" y="3368934"/>
                <a:chExt cx="3467616" cy="935127"/>
              </a:xfrm>
            </p:grpSpPr>
            <p:sp>
              <p:nvSpPr>
                <p:cNvPr id="94" name="文本框 93"/>
                <p:cNvSpPr txBox="1"/>
                <p:nvPr>
                  <p:custDataLst>
                    <p:tags r:id="rId9"/>
                  </p:custDataLst>
                </p:nvPr>
              </p:nvSpPr>
              <p:spPr>
                <a:xfrm>
                  <a:off x="4502364" y="3368934"/>
                  <a:ext cx="3467616" cy="58477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sz="32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可行性与需求分析</a:t>
                  </a:r>
                </a:p>
              </p:txBody>
            </p:sp>
            <p:sp>
              <p:nvSpPr>
                <p:cNvPr id="92" name="文本框 91"/>
                <p:cNvSpPr txBox="1"/>
                <p:nvPr>
                  <p:custDataLst>
                    <p:tags r:id="rId10"/>
                  </p:custDataLst>
                </p:nvPr>
              </p:nvSpPr>
              <p:spPr>
                <a:xfrm>
                  <a:off x="4724855" y="3953709"/>
                  <a:ext cx="3037154" cy="3503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可行性分析、需求分析</a:t>
                  </a:r>
                </a:p>
              </p:txBody>
            </p:sp>
          </p:grpSp>
          <p:sp>
            <p:nvSpPr>
              <p:cNvPr id="95" name="文本框 94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5695890" y="2639910"/>
                <a:ext cx="755335" cy="707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01</a:t>
                </a:r>
                <a:endParaRPr lang="zh-CN" altLang="en-US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 rot="18900000">
              <a:off x="3965111" y="1611946"/>
              <a:ext cx="4261777" cy="4261777"/>
              <a:chOff x="3216000" y="549000"/>
              <a:chExt cx="5760000" cy="5760000"/>
            </a:xfrm>
          </p:grpSpPr>
          <p:sp>
            <p:nvSpPr>
              <p:cNvPr id="4" name="椭圆 3"/>
              <p:cNvSpPr/>
              <p:nvPr>
                <p:custDataLst>
                  <p:tags r:id="rId5"/>
                </p:custDataLst>
              </p:nvPr>
            </p:nvSpPr>
            <p:spPr>
              <a:xfrm>
                <a:off x="3216000" y="549000"/>
                <a:ext cx="5760000" cy="5760000"/>
              </a:xfrm>
              <a:prstGeom prst="ellipse">
                <a:avLst/>
              </a:prstGeom>
              <a:noFill/>
              <a:ln w="12700">
                <a:solidFill>
                  <a:srgbClr val="94003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75" name="弧形 74"/>
              <p:cNvSpPr/>
              <p:nvPr>
                <p:custDataLst>
                  <p:tags r:id="rId6"/>
                </p:custDataLst>
              </p:nvPr>
            </p:nvSpPr>
            <p:spPr>
              <a:xfrm rot="9000000">
                <a:off x="3520450" y="853450"/>
                <a:ext cx="5151100" cy="5151100"/>
              </a:xfrm>
              <a:prstGeom prst="arc">
                <a:avLst>
                  <a:gd name="adj1" fmla="val 16200000"/>
                  <a:gd name="adj2" fmla="val 12311369"/>
                </a:avLst>
              </a:prstGeom>
              <a:ln w="76200">
                <a:solidFill>
                  <a:srgbClr val="94003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97" name="椭圆 96"/>
              <p:cNvSpPr/>
              <p:nvPr>
                <p:custDataLst>
                  <p:tags r:id="rId7"/>
                </p:custDataLst>
              </p:nvPr>
            </p:nvSpPr>
            <p:spPr>
              <a:xfrm>
                <a:off x="8486586" y="3068942"/>
                <a:ext cx="360000" cy="360000"/>
              </a:xfrm>
              <a:prstGeom prst="ellipse">
                <a:avLst/>
              </a:prstGeom>
              <a:solidFill>
                <a:srgbClr val="94003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</p:grp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916000" y="0"/>
            <a:ext cx="360000" cy="1152000"/>
          </a:xfrm>
          <a:prstGeom prst="rect">
            <a:avLst/>
          </a:prstGeom>
          <a:solidFill>
            <a:srgbClr val="940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00" name="矩形 99"/>
          <p:cNvSpPr/>
          <p:nvPr>
            <p:custDataLst>
              <p:tags r:id="rId4"/>
            </p:custDataLst>
          </p:nvPr>
        </p:nvSpPr>
        <p:spPr>
          <a:xfrm>
            <a:off x="5916000" y="5699270"/>
            <a:ext cx="360000" cy="360000"/>
          </a:xfrm>
          <a:prstGeom prst="rect">
            <a:avLst/>
          </a:prstGeom>
          <a:solidFill>
            <a:srgbClr val="940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A62C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: 圆顶角 2"/>
          <p:cNvSpPr/>
          <p:nvPr>
            <p:custDataLst>
              <p:tags r:id="rId3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0" y="-1"/>
            <a:ext cx="3035300" cy="3681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368305" y="-1"/>
            <a:ext cx="2876057" cy="369333"/>
            <a:chOff x="80359" y="-2"/>
            <a:chExt cx="2876057" cy="370474"/>
          </a:xfrm>
        </p:grpSpPr>
        <p:sp>
          <p:nvSpPr>
            <p:cNvPr id="28" name="椭圆 27"/>
            <p:cNvSpPr/>
            <p:nvPr>
              <p:custDataLst>
                <p:tags r:id="rId33"/>
              </p:custDataLst>
            </p:nvPr>
          </p:nvSpPr>
          <p:spPr>
            <a:xfrm>
              <a:off x="80359" y="76096"/>
              <a:ext cx="216000" cy="216000"/>
            </a:xfrm>
            <a:prstGeom prst="ellipse">
              <a:avLst/>
            </a:prstGeom>
            <a:noFill/>
            <a:ln>
              <a:solidFill>
                <a:srgbClr val="A62C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A62C38"/>
                </a:solidFill>
                <a:latin typeface="+mn-ea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34359" y="-2"/>
              <a:ext cx="2822057" cy="370474"/>
              <a:chOff x="134359" y="-2"/>
              <a:chExt cx="2822057" cy="370474"/>
            </a:xfrm>
          </p:grpSpPr>
          <p:sp>
            <p:nvSpPr>
              <p:cNvPr id="27" name="椭圆 26"/>
              <p:cNvSpPr/>
              <p:nvPr>
                <p:custDataLst>
                  <p:tags r:id="rId34"/>
                </p:custDataLst>
              </p:nvPr>
            </p:nvSpPr>
            <p:spPr>
              <a:xfrm>
                <a:off x="134359" y="130096"/>
                <a:ext cx="108000" cy="108000"/>
              </a:xfrm>
              <a:prstGeom prst="ellipse">
                <a:avLst/>
              </a:prstGeom>
              <a:solidFill>
                <a:srgbClr val="94003F"/>
              </a:solidFill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n-ea"/>
                </a:endParaRPr>
              </a:p>
            </p:txBody>
          </p:sp>
          <p:grpSp>
            <p:nvGrpSpPr>
              <p:cNvPr id="16" name="组合 15"/>
              <p:cNvGrpSpPr/>
              <p:nvPr/>
            </p:nvGrpSpPr>
            <p:grpSpPr>
              <a:xfrm>
                <a:off x="350359" y="-2"/>
                <a:ext cx="2606057" cy="370474"/>
                <a:chOff x="376718" y="111758"/>
                <a:chExt cx="2606057" cy="370474"/>
              </a:xfrm>
            </p:grpSpPr>
            <p:sp>
              <p:nvSpPr>
                <p:cNvPr id="15" name="文本框 14"/>
                <p:cNvSpPr txBox="1"/>
                <p:nvPr>
                  <p:custDataLst>
                    <p:tags r:id="rId35"/>
                  </p:custDataLst>
                </p:nvPr>
              </p:nvSpPr>
              <p:spPr>
                <a:xfrm>
                  <a:off x="775659" y="111758"/>
                  <a:ext cx="2207116" cy="37047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可行性与需求分析</a:t>
                  </a:r>
                </a:p>
              </p:txBody>
            </p:sp>
            <p:sp>
              <p:nvSpPr>
                <p:cNvPr id="35" name="文本框 34"/>
                <p:cNvSpPr txBox="1"/>
                <p:nvPr>
                  <p:custDataLst>
                    <p:tags r:id="rId36"/>
                  </p:custDataLst>
                </p:nvPr>
              </p:nvSpPr>
              <p:spPr>
                <a:xfrm>
                  <a:off x="376718" y="111759"/>
                  <a:ext cx="441146" cy="37047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01</a:t>
                  </a:r>
                  <a:endParaRPr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endParaRPr>
                </a:p>
              </p:txBody>
            </p:sp>
          </p:grpSp>
        </p:grpSp>
      </p:grpSp>
      <p:sp>
        <p:nvSpPr>
          <p:cNvPr id="109" name="文本框 108"/>
          <p:cNvSpPr txBox="1"/>
          <p:nvPr>
            <p:custDataLst>
              <p:tags r:id="rId5"/>
            </p:custDataLst>
          </p:nvPr>
        </p:nvSpPr>
        <p:spPr>
          <a:xfrm>
            <a:off x="2416242" y="572026"/>
            <a:ext cx="198002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可行性分析</a:t>
            </a:r>
          </a:p>
        </p:txBody>
      </p:sp>
      <p:cxnSp>
        <p:nvCxnSpPr>
          <p:cNvPr id="110" name="直接连接符 109"/>
          <p:cNvCxnSpPr>
            <a:cxnSpLocks/>
          </p:cNvCxnSpPr>
          <p:nvPr>
            <p:custDataLst>
              <p:tags r:id="rId6"/>
            </p:custDataLst>
          </p:nvPr>
        </p:nvCxnSpPr>
        <p:spPr>
          <a:xfrm>
            <a:off x="1799577" y="1100795"/>
            <a:ext cx="3168000" cy="0"/>
          </a:xfrm>
          <a:prstGeom prst="line">
            <a:avLst/>
          </a:prstGeom>
          <a:ln w="12700">
            <a:solidFill>
              <a:srgbClr val="9400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3223257-9C53-31D8-AE47-0C094EF58FF8}"/>
              </a:ext>
            </a:extLst>
          </p:cNvPr>
          <p:cNvGrpSpPr/>
          <p:nvPr/>
        </p:nvGrpSpPr>
        <p:grpSpPr>
          <a:xfrm>
            <a:off x="69841" y="1489978"/>
            <a:ext cx="5951695" cy="4903275"/>
            <a:chOff x="140177" y="1489978"/>
            <a:chExt cx="5951695" cy="4903275"/>
          </a:xfrm>
        </p:grpSpPr>
        <p:grpSp>
          <p:nvGrpSpPr>
            <p:cNvPr id="108" name="组合 107"/>
            <p:cNvGrpSpPr/>
            <p:nvPr/>
          </p:nvGrpSpPr>
          <p:grpSpPr>
            <a:xfrm>
              <a:off x="140177" y="1489978"/>
              <a:ext cx="5951695" cy="4903275"/>
              <a:chOff x="1050184" y="1388112"/>
              <a:chExt cx="5951695" cy="4903440"/>
            </a:xfrm>
          </p:grpSpPr>
          <p:grpSp>
            <p:nvGrpSpPr>
              <p:cNvPr id="34" name="组合 33"/>
              <p:cNvGrpSpPr/>
              <p:nvPr/>
            </p:nvGrpSpPr>
            <p:grpSpPr>
              <a:xfrm>
                <a:off x="1050184" y="1388112"/>
                <a:ext cx="1831458" cy="3946966"/>
                <a:chOff x="1050184" y="1540512"/>
                <a:chExt cx="1831458" cy="3946966"/>
              </a:xfrm>
            </p:grpSpPr>
            <p:sp>
              <p:nvSpPr>
                <p:cNvPr id="46" name="矩形: 圆角 64"/>
                <p:cNvSpPr/>
                <p:nvPr>
                  <p:custDataLst>
                    <p:tags r:id="rId30"/>
                  </p:custDataLst>
                </p:nvPr>
              </p:nvSpPr>
              <p:spPr>
                <a:xfrm>
                  <a:off x="1050184" y="1540512"/>
                  <a:ext cx="1785454" cy="3946966"/>
                </a:xfrm>
                <a:custGeom>
                  <a:avLst/>
                  <a:gdLst>
                    <a:gd name="connsiteX0" fmla="*/ 0 w 2095770"/>
                    <a:gd name="connsiteY0" fmla="*/ 1047885 h 4632960"/>
                    <a:gd name="connsiteX1" fmla="*/ 1047885 w 2095770"/>
                    <a:gd name="connsiteY1" fmla="*/ 0 h 4632960"/>
                    <a:gd name="connsiteX2" fmla="*/ 1047885 w 2095770"/>
                    <a:gd name="connsiteY2" fmla="*/ 0 h 4632960"/>
                    <a:gd name="connsiteX3" fmla="*/ 2095770 w 2095770"/>
                    <a:gd name="connsiteY3" fmla="*/ 1047885 h 4632960"/>
                    <a:gd name="connsiteX4" fmla="*/ 2095770 w 2095770"/>
                    <a:gd name="connsiteY4" fmla="*/ 3585075 h 4632960"/>
                    <a:gd name="connsiteX5" fmla="*/ 1047885 w 2095770"/>
                    <a:gd name="connsiteY5" fmla="*/ 4632960 h 4632960"/>
                    <a:gd name="connsiteX6" fmla="*/ 1047885 w 2095770"/>
                    <a:gd name="connsiteY6" fmla="*/ 4632960 h 4632960"/>
                    <a:gd name="connsiteX7" fmla="*/ 0 w 2095770"/>
                    <a:gd name="connsiteY7" fmla="*/ 3585075 h 4632960"/>
                    <a:gd name="connsiteX8" fmla="*/ 0 w 2095770"/>
                    <a:gd name="connsiteY8" fmla="*/ 1047885 h 4632960"/>
                    <a:gd name="connsiteX0-1" fmla="*/ 0 w 2095770"/>
                    <a:gd name="connsiteY0-2" fmla="*/ 1047885 h 4632960"/>
                    <a:gd name="connsiteX1-3" fmla="*/ 1047885 w 2095770"/>
                    <a:gd name="connsiteY1-4" fmla="*/ 0 h 4632960"/>
                    <a:gd name="connsiteX2-5" fmla="*/ 1047885 w 2095770"/>
                    <a:gd name="connsiteY2-6" fmla="*/ 0 h 4632960"/>
                    <a:gd name="connsiteX3-7" fmla="*/ 2095770 w 2095770"/>
                    <a:gd name="connsiteY3-8" fmla="*/ 1047885 h 4632960"/>
                    <a:gd name="connsiteX4-9" fmla="*/ 2089285 w 2095770"/>
                    <a:gd name="connsiteY4-10" fmla="*/ 2092960 h 4632960"/>
                    <a:gd name="connsiteX5-11" fmla="*/ 2095770 w 2095770"/>
                    <a:gd name="connsiteY5-12" fmla="*/ 3585075 h 4632960"/>
                    <a:gd name="connsiteX6-13" fmla="*/ 1047885 w 2095770"/>
                    <a:gd name="connsiteY6-14" fmla="*/ 4632960 h 4632960"/>
                    <a:gd name="connsiteX7-15" fmla="*/ 1047885 w 2095770"/>
                    <a:gd name="connsiteY7-16" fmla="*/ 4632960 h 4632960"/>
                    <a:gd name="connsiteX8-17" fmla="*/ 0 w 2095770"/>
                    <a:gd name="connsiteY8-18" fmla="*/ 3585075 h 4632960"/>
                    <a:gd name="connsiteX9" fmla="*/ 0 w 2095770"/>
                    <a:gd name="connsiteY9" fmla="*/ 1047885 h 4632960"/>
                    <a:gd name="connsiteX0-19" fmla="*/ 2089285 w 2180725"/>
                    <a:gd name="connsiteY0-20" fmla="*/ 2092960 h 4632960"/>
                    <a:gd name="connsiteX1-21" fmla="*/ 2095770 w 2180725"/>
                    <a:gd name="connsiteY1-22" fmla="*/ 3585075 h 4632960"/>
                    <a:gd name="connsiteX2-23" fmla="*/ 1047885 w 2180725"/>
                    <a:gd name="connsiteY2-24" fmla="*/ 4632960 h 4632960"/>
                    <a:gd name="connsiteX3-25" fmla="*/ 1047885 w 2180725"/>
                    <a:gd name="connsiteY3-26" fmla="*/ 4632960 h 4632960"/>
                    <a:gd name="connsiteX4-27" fmla="*/ 0 w 2180725"/>
                    <a:gd name="connsiteY4-28" fmla="*/ 3585075 h 4632960"/>
                    <a:gd name="connsiteX5-29" fmla="*/ 0 w 2180725"/>
                    <a:gd name="connsiteY5-30" fmla="*/ 1047885 h 4632960"/>
                    <a:gd name="connsiteX6-31" fmla="*/ 1047885 w 2180725"/>
                    <a:gd name="connsiteY6-32" fmla="*/ 0 h 4632960"/>
                    <a:gd name="connsiteX7-33" fmla="*/ 1047885 w 2180725"/>
                    <a:gd name="connsiteY7-34" fmla="*/ 0 h 4632960"/>
                    <a:gd name="connsiteX8-35" fmla="*/ 2095770 w 2180725"/>
                    <a:gd name="connsiteY8-36" fmla="*/ 1047885 h 4632960"/>
                    <a:gd name="connsiteX9-37" fmla="*/ 2180725 w 2180725"/>
                    <a:gd name="connsiteY9-38" fmla="*/ 2184400 h 4632960"/>
                    <a:gd name="connsiteX0-39" fmla="*/ 2089285 w 2095770"/>
                    <a:gd name="connsiteY0-40" fmla="*/ 2092960 h 4632960"/>
                    <a:gd name="connsiteX1-41" fmla="*/ 2095770 w 2095770"/>
                    <a:gd name="connsiteY1-42" fmla="*/ 3585075 h 4632960"/>
                    <a:gd name="connsiteX2-43" fmla="*/ 1047885 w 2095770"/>
                    <a:gd name="connsiteY2-44" fmla="*/ 4632960 h 4632960"/>
                    <a:gd name="connsiteX3-45" fmla="*/ 1047885 w 2095770"/>
                    <a:gd name="connsiteY3-46" fmla="*/ 4632960 h 4632960"/>
                    <a:gd name="connsiteX4-47" fmla="*/ 0 w 2095770"/>
                    <a:gd name="connsiteY4-48" fmla="*/ 3585075 h 4632960"/>
                    <a:gd name="connsiteX5-49" fmla="*/ 0 w 2095770"/>
                    <a:gd name="connsiteY5-50" fmla="*/ 1047885 h 4632960"/>
                    <a:gd name="connsiteX6-51" fmla="*/ 1047885 w 2095770"/>
                    <a:gd name="connsiteY6-52" fmla="*/ 0 h 4632960"/>
                    <a:gd name="connsiteX7-53" fmla="*/ 1047885 w 2095770"/>
                    <a:gd name="connsiteY7-54" fmla="*/ 0 h 4632960"/>
                    <a:gd name="connsiteX8-55" fmla="*/ 2095770 w 2095770"/>
                    <a:gd name="connsiteY8-56" fmla="*/ 1047885 h 46329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</a:cxnLst>
                  <a:rect l="l" t="t" r="r" b="b"/>
                  <a:pathLst>
                    <a:path w="2095770" h="4632960">
                      <a:moveTo>
                        <a:pt x="2089285" y="2092960"/>
                      </a:moveTo>
                      <a:cubicBezTo>
                        <a:pt x="2091447" y="2590332"/>
                        <a:pt x="2093608" y="3087703"/>
                        <a:pt x="2095770" y="3585075"/>
                      </a:cubicBezTo>
                      <a:cubicBezTo>
                        <a:pt x="2095770" y="4163806"/>
                        <a:pt x="1626616" y="4632960"/>
                        <a:pt x="1047885" y="4632960"/>
                      </a:cubicBezTo>
                      <a:lnTo>
                        <a:pt x="1047885" y="4632960"/>
                      </a:lnTo>
                      <a:cubicBezTo>
                        <a:pt x="469154" y="4632960"/>
                        <a:pt x="0" y="4163806"/>
                        <a:pt x="0" y="3585075"/>
                      </a:cubicBezTo>
                      <a:lnTo>
                        <a:pt x="0" y="1047885"/>
                      </a:lnTo>
                      <a:cubicBezTo>
                        <a:pt x="0" y="469154"/>
                        <a:pt x="469154" y="0"/>
                        <a:pt x="1047885" y="0"/>
                      </a:cubicBezTo>
                      <a:lnTo>
                        <a:pt x="1047885" y="0"/>
                      </a:lnTo>
                      <a:cubicBezTo>
                        <a:pt x="1626616" y="0"/>
                        <a:pt x="2095770" y="469154"/>
                        <a:pt x="2095770" y="1047885"/>
                      </a:cubicBezTo>
                    </a:path>
                  </a:pathLst>
                </a:custGeom>
                <a:noFill/>
                <a:ln w="19050">
                  <a:solidFill>
                    <a:srgbClr val="94003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94003F"/>
                    </a:solidFill>
                    <a:latin typeface="+mn-ea"/>
                  </a:endParaRPr>
                </a:p>
              </p:txBody>
            </p:sp>
            <p:sp>
              <p:nvSpPr>
                <p:cNvPr id="48" name="椭圆 47"/>
                <p:cNvSpPr/>
                <p:nvPr>
                  <p:custDataLst>
                    <p:tags r:id="rId31"/>
                  </p:custDataLst>
                </p:nvPr>
              </p:nvSpPr>
              <p:spPr>
                <a:xfrm>
                  <a:off x="2789633" y="2355494"/>
                  <a:ext cx="92009" cy="92009"/>
                </a:xfrm>
                <a:prstGeom prst="ellipse">
                  <a:avLst/>
                </a:prstGeom>
                <a:solidFill>
                  <a:srgbClr val="A62C38"/>
                </a:solidFill>
                <a:ln w="19050"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49" name="文本框 48"/>
                <p:cNvSpPr txBox="1"/>
                <p:nvPr>
                  <p:custDataLst>
                    <p:tags r:id="rId32"/>
                  </p:custDataLst>
                </p:nvPr>
              </p:nvSpPr>
              <p:spPr>
                <a:xfrm>
                  <a:off x="1226292" y="3601611"/>
                  <a:ext cx="1405532" cy="79364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前期开发成本</a:t>
                  </a:r>
                  <a:endPara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后期运营成本</a:t>
                  </a:r>
                  <a:endPara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项目收益</a:t>
                  </a:r>
                </a:p>
              </p:txBody>
            </p:sp>
          </p:grpSp>
          <p:grpSp>
            <p:nvGrpSpPr>
              <p:cNvPr id="36" name="组合 35"/>
              <p:cNvGrpSpPr/>
              <p:nvPr/>
            </p:nvGrpSpPr>
            <p:grpSpPr>
              <a:xfrm>
                <a:off x="2987189" y="1698724"/>
                <a:ext cx="1955711" cy="4214743"/>
                <a:chOff x="2987189" y="1851124"/>
                <a:chExt cx="1955711" cy="4214743"/>
              </a:xfrm>
            </p:grpSpPr>
            <p:sp>
              <p:nvSpPr>
                <p:cNvPr id="50" name="矩形: 圆角 64"/>
                <p:cNvSpPr/>
                <p:nvPr>
                  <p:custDataLst>
                    <p:tags r:id="rId27"/>
                  </p:custDataLst>
                </p:nvPr>
              </p:nvSpPr>
              <p:spPr>
                <a:xfrm>
                  <a:off x="2987189" y="1851124"/>
                  <a:ext cx="1906585" cy="4214743"/>
                </a:xfrm>
                <a:custGeom>
                  <a:avLst/>
                  <a:gdLst>
                    <a:gd name="connsiteX0" fmla="*/ 0 w 2095770"/>
                    <a:gd name="connsiteY0" fmla="*/ 1047885 h 4632960"/>
                    <a:gd name="connsiteX1" fmla="*/ 1047885 w 2095770"/>
                    <a:gd name="connsiteY1" fmla="*/ 0 h 4632960"/>
                    <a:gd name="connsiteX2" fmla="*/ 1047885 w 2095770"/>
                    <a:gd name="connsiteY2" fmla="*/ 0 h 4632960"/>
                    <a:gd name="connsiteX3" fmla="*/ 2095770 w 2095770"/>
                    <a:gd name="connsiteY3" fmla="*/ 1047885 h 4632960"/>
                    <a:gd name="connsiteX4" fmla="*/ 2095770 w 2095770"/>
                    <a:gd name="connsiteY4" fmla="*/ 3585075 h 4632960"/>
                    <a:gd name="connsiteX5" fmla="*/ 1047885 w 2095770"/>
                    <a:gd name="connsiteY5" fmla="*/ 4632960 h 4632960"/>
                    <a:gd name="connsiteX6" fmla="*/ 1047885 w 2095770"/>
                    <a:gd name="connsiteY6" fmla="*/ 4632960 h 4632960"/>
                    <a:gd name="connsiteX7" fmla="*/ 0 w 2095770"/>
                    <a:gd name="connsiteY7" fmla="*/ 3585075 h 4632960"/>
                    <a:gd name="connsiteX8" fmla="*/ 0 w 2095770"/>
                    <a:gd name="connsiteY8" fmla="*/ 1047885 h 4632960"/>
                    <a:gd name="connsiteX0-1" fmla="*/ 0 w 2095770"/>
                    <a:gd name="connsiteY0-2" fmla="*/ 1047885 h 4632960"/>
                    <a:gd name="connsiteX1-3" fmla="*/ 1047885 w 2095770"/>
                    <a:gd name="connsiteY1-4" fmla="*/ 0 h 4632960"/>
                    <a:gd name="connsiteX2-5" fmla="*/ 1047885 w 2095770"/>
                    <a:gd name="connsiteY2-6" fmla="*/ 0 h 4632960"/>
                    <a:gd name="connsiteX3-7" fmla="*/ 2095770 w 2095770"/>
                    <a:gd name="connsiteY3-8" fmla="*/ 1047885 h 4632960"/>
                    <a:gd name="connsiteX4-9" fmla="*/ 2089285 w 2095770"/>
                    <a:gd name="connsiteY4-10" fmla="*/ 2092960 h 4632960"/>
                    <a:gd name="connsiteX5-11" fmla="*/ 2095770 w 2095770"/>
                    <a:gd name="connsiteY5-12" fmla="*/ 3585075 h 4632960"/>
                    <a:gd name="connsiteX6-13" fmla="*/ 1047885 w 2095770"/>
                    <a:gd name="connsiteY6-14" fmla="*/ 4632960 h 4632960"/>
                    <a:gd name="connsiteX7-15" fmla="*/ 1047885 w 2095770"/>
                    <a:gd name="connsiteY7-16" fmla="*/ 4632960 h 4632960"/>
                    <a:gd name="connsiteX8-17" fmla="*/ 0 w 2095770"/>
                    <a:gd name="connsiteY8-18" fmla="*/ 3585075 h 4632960"/>
                    <a:gd name="connsiteX9" fmla="*/ 0 w 2095770"/>
                    <a:gd name="connsiteY9" fmla="*/ 1047885 h 4632960"/>
                    <a:gd name="connsiteX0-19" fmla="*/ 2089285 w 2180725"/>
                    <a:gd name="connsiteY0-20" fmla="*/ 2092960 h 4632960"/>
                    <a:gd name="connsiteX1-21" fmla="*/ 2095770 w 2180725"/>
                    <a:gd name="connsiteY1-22" fmla="*/ 3585075 h 4632960"/>
                    <a:gd name="connsiteX2-23" fmla="*/ 1047885 w 2180725"/>
                    <a:gd name="connsiteY2-24" fmla="*/ 4632960 h 4632960"/>
                    <a:gd name="connsiteX3-25" fmla="*/ 1047885 w 2180725"/>
                    <a:gd name="connsiteY3-26" fmla="*/ 4632960 h 4632960"/>
                    <a:gd name="connsiteX4-27" fmla="*/ 0 w 2180725"/>
                    <a:gd name="connsiteY4-28" fmla="*/ 3585075 h 4632960"/>
                    <a:gd name="connsiteX5-29" fmla="*/ 0 w 2180725"/>
                    <a:gd name="connsiteY5-30" fmla="*/ 1047885 h 4632960"/>
                    <a:gd name="connsiteX6-31" fmla="*/ 1047885 w 2180725"/>
                    <a:gd name="connsiteY6-32" fmla="*/ 0 h 4632960"/>
                    <a:gd name="connsiteX7-33" fmla="*/ 1047885 w 2180725"/>
                    <a:gd name="connsiteY7-34" fmla="*/ 0 h 4632960"/>
                    <a:gd name="connsiteX8-35" fmla="*/ 2095770 w 2180725"/>
                    <a:gd name="connsiteY8-36" fmla="*/ 1047885 h 4632960"/>
                    <a:gd name="connsiteX9-37" fmla="*/ 2180725 w 2180725"/>
                    <a:gd name="connsiteY9-38" fmla="*/ 2184400 h 4632960"/>
                    <a:gd name="connsiteX0-39" fmla="*/ 2089285 w 2095770"/>
                    <a:gd name="connsiteY0-40" fmla="*/ 2092960 h 4632960"/>
                    <a:gd name="connsiteX1-41" fmla="*/ 2095770 w 2095770"/>
                    <a:gd name="connsiteY1-42" fmla="*/ 3585075 h 4632960"/>
                    <a:gd name="connsiteX2-43" fmla="*/ 1047885 w 2095770"/>
                    <a:gd name="connsiteY2-44" fmla="*/ 4632960 h 4632960"/>
                    <a:gd name="connsiteX3-45" fmla="*/ 1047885 w 2095770"/>
                    <a:gd name="connsiteY3-46" fmla="*/ 4632960 h 4632960"/>
                    <a:gd name="connsiteX4-47" fmla="*/ 0 w 2095770"/>
                    <a:gd name="connsiteY4-48" fmla="*/ 3585075 h 4632960"/>
                    <a:gd name="connsiteX5-49" fmla="*/ 0 w 2095770"/>
                    <a:gd name="connsiteY5-50" fmla="*/ 1047885 h 4632960"/>
                    <a:gd name="connsiteX6-51" fmla="*/ 1047885 w 2095770"/>
                    <a:gd name="connsiteY6-52" fmla="*/ 0 h 4632960"/>
                    <a:gd name="connsiteX7-53" fmla="*/ 1047885 w 2095770"/>
                    <a:gd name="connsiteY7-54" fmla="*/ 0 h 4632960"/>
                    <a:gd name="connsiteX8-55" fmla="*/ 2095770 w 2095770"/>
                    <a:gd name="connsiteY8-56" fmla="*/ 1047885 h 46329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</a:cxnLst>
                  <a:rect l="l" t="t" r="r" b="b"/>
                  <a:pathLst>
                    <a:path w="2095770" h="4632960">
                      <a:moveTo>
                        <a:pt x="2089285" y="2092960"/>
                      </a:moveTo>
                      <a:cubicBezTo>
                        <a:pt x="2091447" y="2590332"/>
                        <a:pt x="2093608" y="3087703"/>
                        <a:pt x="2095770" y="3585075"/>
                      </a:cubicBezTo>
                      <a:cubicBezTo>
                        <a:pt x="2095770" y="4163806"/>
                        <a:pt x="1626616" y="4632960"/>
                        <a:pt x="1047885" y="4632960"/>
                      </a:cubicBezTo>
                      <a:lnTo>
                        <a:pt x="1047885" y="4632960"/>
                      </a:lnTo>
                      <a:cubicBezTo>
                        <a:pt x="469154" y="4632960"/>
                        <a:pt x="0" y="4163806"/>
                        <a:pt x="0" y="3585075"/>
                      </a:cubicBezTo>
                      <a:lnTo>
                        <a:pt x="0" y="1047885"/>
                      </a:lnTo>
                      <a:cubicBezTo>
                        <a:pt x="0" y="469154"/>
                        <a:pt x="469154" y="0"/>
                        <a:pt x="1047885" y="0"/>
                      </a:cubicBezTo>
                      <a:lnTo>
                        <a:pt x="1047885" y="0"/>
                      </a:lnTo>
                      <a:cubicBezTo>
                        <a:pt x="1626616" y="0"/>
                        <a:pt x="2095770" y="469154"/>
                        <a:pt x="2095770" y="1047885"/>
                      </a:cubicBezTo>
                    </a:path>
                  </a:pathLst>
                </a:custGeom>
                <a:noFill/>
                <a:ln w="19050">
                  <a:solidFill>
                    <a:srgbClr val="94003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+mn-ea"/>
                  </a:endParaRPr>
                </a:p>
              </p:txBody>
            </p:sp>
            <p:sp>
              <p:nvSpPr>
                <p:cNvPr id="52" name="椭圆 51"/>
                <p:cNvSpPr/>
                <p:nvPr>
                  <p:custDataLst>
                    <p:tags r:id="rId28"/>
                  </p:custDataLst>
                </p:nvPr>
              </p:nvSpPr>
              <p:spPr>
                <a:xfrm>
                  <a:off x="4844649" y="2721397"/>
                  <a:ext cx="98251" cy="98251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4" name="文本框 53"/>
                <p:cNvSpPr txBox="1"/>
                <p:nvPr>
                  <p:custDataLst>
                    <p:tags r:id="rId29"/>
                  </p:custDataLst>
                </p:nvPr>
              </p:nvSpPr>
              <p:spPr>
                <a:xfrm>
                  <a:off x="3237714" y="4127830"/>
                  <a:ext cx="1405532" cy="103371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前端支持跨平台</a:t>
                  </a:r>
                  <a:endPara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后端支持高并发</a:t>
                  </a:r>
                  <a:endPara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技术开源</a:t>
                  </a:r>
                  <a:endPara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开发资源丰富</a:t>
                  </a:r>
                </a:p>
              </p:txBody>
            </p:sp>
          </p:grpSp>
          <p:grpSp>
            <p:nvGrpSpPr>
              <p:cNvPr id="37" name="组合 36"/>
              <p:cNvGrpSpPr/>
              <p:nvPr/>
            </p:nvGrpSpPr>
            <p:grpSpPr>
              <a:xfrm>
                <a:off x="5046168" y="2076809"/>
                <a:ext cx="1955711" cy="4214743"/>
                <a:chOff x="5046168" y="2229209"/>
                <a:chExt cx="1955711" cy="4214743"/>
              </a:xfrm>
            </p:grpSpPr>
            <p:sp>
              <p:nvSpPr>
                <p:cNvPr id="56" name="矩形: 圆角 64"/>
                <p:cNvSpPr/>
                <p:nvPr>
                  <p:custDataLst>
                    <p:tags r:id="rId24"/>
                  </p:custDataLst>
                </p:nvPr>
              </p:nvSpPr>
              <p:spPr>
                <a:xfrm>
                  <a:off x="5046168" y="2229209"/>
                  <a:ext cx="1906585" cy="4214743"/>
                </a:xfrm>
                <a:custGeom>
                  <a:avLst/>
                  <a:gdLst>
                    <a:gd name="connsiteX0" fmla="*/ 0 w 2095770"/>
                    <a:gd name="connsiteY0" fmla="*/ 1047885 h 4632960"/>
                    <a:gd name="connsiteX1" fmla="*/ 1047885 w 2095770"/>
                    <a:gd name="connsiteY1" fmla="*/ 0 h 4632960"/>
                    <a:gd name="connsiteX2" fmla="*/ 1047885 w 2095770"/>
                    <a:gd name="connsiteY2" fmla="*/ 0 h 4632960"/>
                    <a:gd name="connsiteX3" fmla="*/ 2095770 w 2095770"/>
                    <a:gd name="connsiteY3" fmla="*/ 1047885 h 4632960"/>
                    <a:gd name="connsiteX4" fmla="*/ 2095770 w 2095770"/>
                    <a:gd name="connsiteY4" fmla="*/ 3585075 h 4632960"/>
                    <a:gd name="connsiteX5" fmla="*/ 1047885 w 2095770"/>
                    <a:gd name="connsiteY5" fmla="*/ 4632960 h 4632960"/>
                    <a:gd name="connsiteX6" fmla="*/ 1047885 w 2095770"/>
                    <a:gd name="connsiteY6" fmla="*/ 4632960 h 4632960"/>
                    <a:gd name="connsiteX7" fmla="*/ 0 w 2095770"/>
                    <a:gd name="connsiteY7" fmla="*/ 3585075 h 4632960"/>
                    <a:gd name="connsiteX8" fmla="*/ 0 w 2095770"/>
                    <a:gd name="connsiteY8" fmla="*/ 1047885 h 4632960"/>
                    <a:gd name="connsiteX0-1" fmla="*/ 0 w 2095770"/>
                    <a:gd name="connsiteY0-2" fmla="*/ 1047885 h 4632960"/>
                    <a:gd name="connsiteX1-3" fmla="*/ 1047885 w 2095770"/>
                    <a:gd name="connsiteY1-4" fmla="*/ 0 h 4632960"/>
                    <a:gd name="connsiteX2-5" fmla="*/ 1047885 w 2095770"/>
                    <a:gd name="connsiteY2-6" fmla="*/ 0 h 4632960"/>
                    <a:gd name="connsiteX3-7" fmla="*/ 2095770 w 2095770"/>
                    <a:gd name="connsiteY3-8" fmla="*/ 1047885 h 4632960"/>
                    <a:gd name="connsiteX4-9" fmla="*/ 2089285 w 2095770"/>
                    <a:gd name="connsiteY4-10" fmla="*/ 2092960 h 4632960"/>
                    <a:gd name="connsiteX5-11" fmla="*/ 2095770 w 2095770"/>
                    <a:gd name="connsiteY5-12" fmla="*/ 3585075 h 4632960"/>
                    <a:gd name="connsiteX6-13" fmla="*/ 1047885 w 2095770"/>
                    <a:gd name="connsiteY6-14" fmla="*/ 4632960 h 4632960"/>
                    <a:gd name="connsiteX7-15" fmla="*/ 1047885 w 2095770"/>
                    <a:gd name="connsiteY7-16" fmla="*/ 4632960 h 4632960"/>
                    <a:gd name="connsiteX8-17" fmla="*/ 0 w 2095770"/>
                    <a:gd name="connsiteY8-18" fmla="*/ 3585075 h 4632960"/>
                    <a:gd name="connsiteX9" fmla="*/ 0 w 2095770"/>
                    <a:gd name="connsiteY9" fmla="*/ 1047885 h 4632960"/>
                    <a:gd name="connsiteX0-19" fmla="*/ 2089285 w 2180725"/>
                    <a:gd name="connsiteY0-20" fmla="*/ 2092960 h 4632960"/>
                    <a:gd name="connsiteX1-21" fmla="*/ 2095770 w 2180725"/>
                    <a:gd name="connsiteY1-22" fmla="*/ 3585075 h 4632960"/>
                    <a:gd name="connsiteX2-23" fmla="*/ 1047885 w 2180725"/>
                    <a:gd name="connsiteY2-24" fmla="*/ 4632960 h 4632960"/>
                    <a:gd name="connsiteX3-25" fmla="*/ 1047885 w 2180725"/>
                    <a:gd name="connsiteY3-26" fmla="*/ 4632960 h 4632960"/>
                    <a:gd name="connsiteX4-27" fmla="*/ 0 w 2180725"/>
                    <a:gd name="connsiteY4-28" fmla="*/ 3585075 h 4632960"/>
                    <a:gd name="connsiteX5-29" fmla="*/ 0 w 2180725"/>
                    <a:gd name="connsiteY5-30" fmla="*/ 1047885 h 4632960"/>
                    <a:gd name="connsiteX6-31" fmla="*/ 1047885 w 2180725"/>
                    <a:gd name="connsiteY6-32" fmla="*/ 0 h 4632960"/>
                    <a:gd name="connsiteX7-33" fmla="*/ 1047885 w 2180725"/>
                    <a:gd name="connsiteY7-34" fmla="*/ 0 h 4632960"/>
                    <a:gd name="connsiteX8-35" fmla="*/ 2095770 w 2180725"/>
                    <a:gd name="connsiteY8-36" fmla="*/ 1047885 h 4632960"/>
                    <a:gd name="connsiteX9-37" fmla="*/ 2180725 w 2180725"/>
                    <a:gd name="connsiteY9-38" fmla="*/ 2184400 h 4632960"/>
                    <a:gd name="connsiteX0-39" fmla="*/ 2089285 w 2095770"/>
                    <a:gd name="connsiteY0-40" fmla="*/ 2092960 h 4632960"/>
                    <a:gd name="connsiteX1-41" fmla="*/ 2095770 w 2095770"/>
                    <a:gd name="connsiteY1-42" fmla="*/ 3585075 h 4632960"/>
                    <a:gd name="connsiteX2-43" fmla="*/ 1047885 w 2095770"/>
                    <a:gd name="connsiteY2-44" fmla="*/ 4632960 h 4632960"/>
                    <a:gd name="connsiteX3-45" fmla="*/ 1047885 w 2095770"/>
                    <a:gd name="connsiteY3-46" fmla="*/ 4632960 h 4632960"/>
                    <a:gd name="connsiteX4-47" fmla="*/ 0 w 2095770"/>
                    <a:gd name="connsiteY4-48" fmla="*/ 3585075 h 4632960"/>
                    <a:gd name="connsiteX5-49" fmla="*/ 0 w 2095770"/>
                    <a:gd name="connsiteY5-50" fmla="*/ 1047885 h 4632960"/>
                    <a:gd name="connsiteX6-51" fmla="*/ 1047885 w 2095770"/>
                    <a:gd name="connsiteY6-52" fmla="*/ 0 h 4632960"/>
                    <a:gd name="connsiteX7-53" fmla="*/ 1047885 w 2095770"/>
                    <a:gd name="connsiteY7-54" fmla="*/ 0 h 4632960"/>
                    <a:gd name="connsiteX8-55" fmla="*/ 2095770 w 2095770"/>
                    <a:gd name="connsiteY8-56" fmla="*/ 1047885 h 46329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</a:cxnLst>
                  <a:rect l="l" t="t" r="r" b="b"/>
                  <a:pathLst>
                    <a:path w="2095770" h="4632960">
                      <a:moveTo>
                        <a:pt x="2089285" y="2092960"/>
                      </a:moveTo>
                      <a:cubicBezTo>
                        <a:pt x="2091447" y="2590332"/>
                        <a:pt x="2093608" y="3087703"/>
                        <a:pt x="2095770" y="3585075"/>
                      </a:cubicBezTo>
                      <a:cubicBezTo>
                        <a:pt x="2095770" y="4163806"/>
                        <a:pt x="1626616" y="4632960"/>
                        <a:pt x="1047885" y="4632960"/>
                      </a:cubicBezTo>
                      <a:lnTo>
                        <a:pt x="1047885" y="4632960"/>
                      </a:lnTo>
                      <a:cubicBezTo>
                        <a:pt x="469154" y="4632960"/>
                        <a:pt x="0" y="4163806"/>
                        <a:pt x="0" y="3585075"/>
                      </a:cubicBezTo>
                      <a:lnTo>
                        <a:pt x="0" y="1047885"/>
                      </a:lnTo>
                      <a:cubicBezTo>
                        <a:pt x="0" y="469154"/>
                        <a:pt x="469154" y="0"/>
                        <a:pt x="1047885" y="0"/>
                      </a:cubicBezTo>
                      <a:lnTo>
                        <a:pt x="1047885" y="0"/>
                      </a:lnTo>
                      <a:cubicBezTo>
                        <a:pt x="1626616" y="0"/>
                        <a:pt x="2095770" y="469154"/>
                        <a:pt x="2095770" y="1047885"/>
                      </a:cubicBezTo>
                    </a:path>
                  </a:pathLst>
                </a:custGeom>
                <a:noFill/>
                <a:ln w="19050">
                  <a:solidFill>
                    <a:srgbClr val="94003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+mn-ea"/>
                  </a:endParaRPr>
                </a:p>
              </p:txBody>
            </p:sp>
            <p:sp>
              <p:nvSpPr>
                <p:cNvPr id="58" name="椭圆 57"/>
                <p:cNvSpPr/>
                <p:nvPr>
                  <p:custDataLst>
                    <p:tags r:id="rId25"/>
                  </p:custDataLst>
                </p:nvPr>
              </p:nvSpPr>
              <p:spPr>
                <a:xfrm>
                  <a:off x="6903628" y="3099467"/>
                  <a:ext cx="98251" cy="98251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59" name="文本框 58"/>
                <p:cNvSpPr txBox="1"/>
                <p:nvPr>
                  <p:custDataLst>
                    <p:tags r:id="rId26"/>
                  </p:custDataLst>
                </p:nvPr>
              </p:nvSpPr>
              <p:spPr>
                <a:xfrm>
                  <a:off x="5296693" y="4403856"/>
                  <a:ext cx="1405532" cy="55356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项目开发周期</a:t>
                  </a:r>
                  <a:endPara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后期维护与升级</a:t>
                  </a:r>
                </a:p>
              </p:txBody>
            </p:sp>
          </p:grpSp>
        </p:grp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42638E16-7DD1-F452-7EC7-8BB31AB63DF7}"/>
                </a:ext>
              </a:extLst>
            </p:cNvPr>
            <p:cNvSpPr txBox="1"/>
            <p:nvPr>
              <p:custDataLst>
                <p:tags r:id="rId21"/>
              </p:custDataLst>
            </p:nvPr>
          </p:nvSpPr>
          <p:spPr>
            <a:xfrm>
              <a:off x="244472" y="2120266"/>
              <a:ext cx="15491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经济可行性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3096601-7C3C-0C45-E520-00625A484C0D}"/>
                </a:ext>
              </a:extLst>
            </p:cNvPr>
            <p:cNvSpPr txBox="1"/>
            <p:nvPr>
              <p:custDataLst>
                <p:tags r:id="rId22"/>
              </p:custDataLst>
            </p:nvPr>
          </p:nvSpPr>
          <p:spPr>
            <a:xfrm>
              <a:off x="2255894" y="2486353"/>
              <a:ext cx="15491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技术可行性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CBD768A3-0547-593B-0C4F-2D4566DD7C02}"/>
                </a:ext>
              </a:extLst>
            </p:cNvPr>
            <p:cNvSpPr txBox="1"/>
            <p:nvPr>
              <p:custDataLst>
                <p:tags r:id="rId23"/>
              </p:custDataLst>
            </p:nvPr>
          </p:nvSpPr>
          <p:spPr>
            <a:xfrm>
              <a:off x="4314873" y="2819254"/>
              <a:ext cx="15491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操作可行性</a:t>
              </a:r>
            </a:p>
          </p:txBody>
        </p:sp>
      </p:grpSp>
      <p:sp>
        <p:nvSpPr>
          <p:cNvPr id="55" name="文本框 54">
            <a:extLst>
              <a:ext uri="{FF2B5EF4-FFF2-40B4-BE49-F238E27FC236}">
                <a16:creationId xmlns:a16="http://schemas.microsoft.com/office/drawing/2014/main" id="{7EDE4F46-8D7C-C919-E4A9-513C57D2686D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7745060" y="572026"/>
            <a:ext cx="198002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需求分析</a:t>
            </a: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BA5382C0-CAA2-CE0D-0CBF-5CD42C50E34B}"/>
              </a:ext>
            </a:extLst>
          </p:cNvPr>
          <p:cNvCxnSpPr>
            <a:cxnSpLocks/>
          </p:cNvCxnSpPr>
          <p:nvPr>
            <p:custDataLst>
              <p:tags r:id="rId8"/>
            </p:custDataLst>
          </p:nvPr>
        </p:nvCxnSpPr>
        <p:spPr>
          <a:xfrm>
            <a:off x="7128395" y="1100795"/>
            <a:ext cx="3168000" cy="0"/>
          </a:xfrm>
          <a:prstGeom prst="line">
            <a:avLst/>
          </a:prstGeom>
          <a:ln w="12700">
            <a:solidFill>
              <a:srgbClr val="9400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BE00ACBF-63E9-2839-E1D3-4493752CE2F4}"/>
              </a:ext>
            </a:extLst>
          </p:cNvPr>
          <p:cNvGrpSpPr/>
          <p:nvPr/>
        </p:nvGrpSpPr>
        <p:grpSpPr>
          <a:xfrm flipH="1">
            <a:off x="6185574" y="1489978"/>
            <a:ext cx="5942901" cy="4903275"/>
            <a:chOff x="140177" y="1489978"/>
            <a:chExt cx="5942901" cy="4903275"/>
          </a:xfrm>
        </p:grpSpPr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268F3A1B-F626-7A36-447A-01D597D9EA51}"/>
                </a:ext>
              </a:extLst>
            </p:cNvPr>
            <p:cNvGrpSpPr/>
            <p:nvPr/>
          </p:nvGrpSpPr>
          <p:grpSpPr>
            <a:xfrm>
              <a:off x="140177" y="1489978"/>
              <a:ext cx="5942901" cy="4903275"/>
              <a:chOff x="1050184" y="1388112"/>
              <a:chExt cx="5942901" cy="4903440"/>
            </a:xfrm>
          </p:grpSpPr>
          <p:grpSp>
            <p:nvGrpSpPr>
              <p:cNvPr id="75" name="组合 74">
                <a:extLst>
                  <a:ext uri="{FF2B5EF4-FFF2-40B4-BE49-F238E27FC236}">
                    <a16:creationId xmlns:a16="http://schemas.microsoft.com/office/drawing/2014/main" id="{D09D954E-19A3-EF10-E420-4C0F9CBC51A3}"/>
                  </a:ext>
                </a:extLst>
              </p:cNvPr>
              <p:cNvGrpSpPr/>
              <p:nvPr/>
            </p:nvGrpSpPr>
            <p:grpSpPr>
              <a:xfrm>
                <a:off x="1050184" y="1388112"/>
                <a:ext cx="1831458" cy="3946966"/>
                <a:chOff x="1050184" y="1540512"/>
                <a:chExt cx="1831458" cy="3946966"/>
              </a:xfrm>
            </p:grpSpPr>
            <p:sp>
              <p:nvSpPr>
                <p:cNvPr id="87" name="矩形: 圆角 64">
                  <a:extLst>
                    <a:ext uri="{FF2B5EF4-FFF2-40B4-BE49-F238E27FC236}">
                      <a16:creationId xmlns:a16="http://schemas.microsoft.com/office/drawing/2014/main" id="{FD6D6086-B01C-3500-05ED-5D81A022A4E5}"/>
                    </a:ext>
                  </a:extLst>
                </p:cNvPr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1050184" y="1540512"/>
                  <a:ext cx="1785454" cy="3946966"/>
                </a:xfrm>
                <a:custGeom>
                  <a:avLst/>
                  <a:gdLst>
                    <a:gd name="connsiteX0" fmla="*/ 0 w 2095770"/>
                    <a:gd name="connsiteY0" fmla="*/ 1047885 h 4632960"/>
                    <a:gd name="connsiteX1" fmla="*/ 1047885 w 2095770"/>
                    <a:gd name="connsiteY1" fmla="*/ 0 h 4632960"/>
                    <a:gd name="connsiteX2" fmla="*/ 1047885 w 2095770"/>
                    <a:gd name="connsiteY2" fmla="*/ 0 h 4632960"/>
                    <a:gd name="connsiteX3" fmla="*/ 2095770 w 2095770"/>
                    <a:gd name="connsiteY3" fmla="*/ 1047885 h 4632960"/>
                    <a:gd name="connsiteX4" fmla="*/ 2095770 w 2095770"/>
                    <a:gd name="connsiteY4" fmla="*/ 3585075 h 4632960"/>
                    <a:gd name="connsiteX5" fmla="*/ 1047885 w 2095770"/>
                    <a:gd name="connsiteY5" fmla="*/ 4632960 h 4632960"/>
                    <a:gd name="connsiteX6" fmla="*/ 1047885 w 2095770"/>
                    <a:gd name="connsiteY6" fmla="*/ 4632960 h 4632960"/>
                    <a:gd name="connsiteX7" fmla="*/ 0 w 2095770"/>
                    <a:gd name="connsiteY7" fmla="*/ 3585075 h 4632960"/>
                    <a:gd name="connsiteX8" fmla="*/ 0 w 2095770"/>
                    <a:gd name="connsiteY8" fmla="*/ 1047885 h 4632960"/>
                    <a:gd name="connsiteX0-1" fmla="*/ 0 w 2095770"/>
                    <a:gd name="connsiteY0-2" fmla="*/ 1047885 h 4632960"/>
                    <a:gd name="connsiteX1-3" fmla="*/ 1047885 w 2095770"/>
                    <a:gd name="connsiteY1-4" fmla="*/ 0 h 4632960"/>
                    <a:gd name="connsiteX2-5" fmla="*/ 1047885 w 2095770"/>
                    <a:gd name="connsiteY2-6" fmla="*/ 0 h 4632960"/>
                    <a:gd name="connsiteX3-7" fmla="*/ 2095770 w 2095770"/>
                    <a:gd name="connsiteY3-8" fmla="*/ 1047885 h 4632960"/>
                    <a:gd name="connsiteX4-9" fmla="*/ 2089285 w 2095770"/>
                    <a:gd name="connsiteY4-10" fmla="*/ 2092960 h 4632960"/>
                    <a:gd name="connsiteX5-11" fmla="*/ 2095770 w 2095770"/>
                    <a:gd name="connsiteY5-12" fmla="*/ 3585075 h 4632960"/>
                    <a:gd name="connsiteX6-13" fmla="*/ 1047885 w 2095770"/>
                    <a:gd name="connsiteY6-14" fmla="*/ 4632960 h 4632960"/>
                    <a:gd name="connsiteX7-15" fmla="*/ 1047885 w 2095770"/>
                    <a:gd name="connsiteY7-16" fmla="*/ 4632960 h 4632960"/>
                    <a:gd name="connsiteX8-17" fmla="*/ 0 w 2095770"/>
                    <a:gd name="connsiteY8-18" fmla="*/ 3585075 h 4632960"/>
                    <a:gd name="connsiteX9" fmla="*/ 0 w 2095770"/>
                    <a:gd name="connsiteY9" fmla="*/ 1047885 h 4632960"/>
                    <a:gd name="connsiteX0-19" fmla="*/ 2089285 w 2180725"/>
                    <a:gd name="connsiteY0-20" fmla="*/ 2092960 h 4632960"/>
                    <a:gd name="connsiteX1-21" fmla="*/ 2095770 w 2180725"/>
                    <a:gd name="connsiteY1-22" fmla="*/ 3585075 h 4632960"/>
                    <a:gd name="connsiteX2-23" fmla="*/ 1047885 w 2180725"/>
                    <a:gd name="connsiteY2-24" fmla="*/ 4632960 h 4632960"/>
                    <a:gd name="connsiteX3-25" fmla="*/ 1047885 w 2180725"/>
                    <a:gd name="connsiteY3-26" fmla="*/ 4632960 h 4632960"/>
                    <a:gd name="connsiteX4-27" fmla="*/ 0 w 2180725"/>
                    <a:gd name="connsiteY4-28" fmla="*/ 3585075 h 4632960"/>
                    <a:gd name="connsiteX5-29" fmla="*/ 0 w 2180725"/>
                    <a:gd name="connsiteY5-30" fmla="*/ 1047885 h 4632960"/>
                    <a:gd name="connsiteX6-31" fmla="*/ 1047885 w 2180725"/>
                    <a:gd name="connsiteY6-32" fmla="*/ 0 h 4632960"/>
                    <a:gd name="connsiteX7-33" fmla="*/ 1047885 w 2180725"/>
                    <a:gd name="connsiteY7-34" fmla="*/ 0 h 4632960"/>
                    <a:gd name="connsiteX8-35" fmla="*/ 2095770 w 2180725"/>
                    <a:gd name="connsiteY8-36" fmla="*/ 1047885 h 4632960"/>
                    <a:gd name="connsiteX9-37" fmla="*/ 2180725 w 2180725"/>
                    <a:gd name="connsiteY9-38" fmla="*/ 2184400 h 4632960"/>
                    <a:gd name="connsiteX0-39" fmla="*/ 2089285 w 2095770"/>
                    <a:gd name="connsiteY0-40" fmla="*/ 2092960 h 4632960"/>
                    <a:gd name="connsiteX1-41" fmla="*/ 2095770 w 2095770"/>
                    <a:gd name="connsiteY1-42" fmla="*/ 3585075 h 4632960"/>
                    <a:gd name="connsiteX2-43" fmla="*/ 1047885 w 2095770"/>
                    <a:gd name="connsiteY2-44" fmla="*/ 4632960 h 4632960"/>
                    <a:gd name="connsiteX3-45" fmla="*/ 1047885 w 2095770"/>
                    <a:gd name="connsiteY3-46" fmla="*/ 4632960 h 4632960"/>
                    <a:gd name="connsiteX4-47" fmla="*/ 0 w 2095770"/>
                    <a:gd name="connsiteY4-48" fmla="*/ 3585075 h 4632960"/>
                    <a:gd name="connsiteX5-49" fmla="*/ 0 w 2095770"/>
                    <a:gd name="connsiteY5-50" fmla="*/ 1047885 h 4632960"/>
                    <a:gd name="connsiteX6-51" fmla="*/ 1047885 w 2095770"/>
                    <a:gd name="connsiteY6-52" fmla="*/ 0 h 4632960"/>
                    <a:gd name="connsiteX7-53" fmla="*/ 1047885 w 2095770"/>
                    <a:gd name="connsiteY7-54" fmla="*/ 0 h 4632960"/>
                    <a:gd name="connsiteX8-55" fmla="*/ 2095770 w 2095770"/>
                    <a:gd name="connsiteY8-56" fmla="*/ 1047885 h 46329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</a:cxnLst>
                  <a:rect l="l" t="t" r="r" b="b"/>
                  <a:pathLst>
                    <a:path w="2095770" h="4632960">
                      <a:moveTo>
                        <a:pt x="2089285" y="2092960"/>
                      </a:moveTo>
                      <a:cubicBezTo>
                        <a:pt x="2091447" y="2590332"/>
                        <a:pt x="2093608" y="3087703"/>
                        <a:pt x="2095770" y="3585075"/>
                      </a:cubicBezTo>
                      <a:cubicBezTo>
                        <a:pt x="2095770" y="4163806"/>
                        <a:pt x="1626616" y="4632960"/>
                        <a:pt x="1047885" y="4632960"/>
                      </a:cubicBezTo>
                      <a:lnTo>
                        <a:pt x="1047885" y="4632960"/>
                      </a:lnTo>
                      <a:cubicBezTo>
                        <a:pt x="469154" y="4632960"/>
                        <a:pt x="0" y="4163806"/>
                        <a:pt x="0" y="3585075"/>
                      </a:cubicBezTo>
                      <a:lnTo>
                        <a:pt x="0" y="1047885"/>
                      </a:lnTo>
                      <a:cubicBezTo>
                        <a:pt x="0" y="469154"/>
                        <a:pt x="469154" y="0"/>
                        <a:pt x="1047885" y="0"/>
                      </a:cubicBezTo>
                      <a:lnTo>
                        <a:pt x="1047885" y="0"/>
                      </a:lnTo>
                      <a:cubicBezTo>
                        <a:pt x="1626616" y="0"/>
                        <a:pt x="2095770" y="469154"/>
                        <a:pt x="2095770" y="1047885"/>
                      </a:cubicBezTo>
                    </a:path>
                  </a:pathLst>
                </a:custGeom>
                <a:noFill/>
                <a:ln w="19050">
                  <a:solidFill>
                    <a:srgbClr val="94003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94003F"/>
                    </a:solidFill>
                    <a:latin typeface="+mn-ea"/>
                  </a:endParaRPr>
                </a:p>
              </p:txBody>
            </p:sp>
            <p:sp>
              <p:nvSpPr>
                <p:cNvPr id="88" name="椭圆 87">
                  <a:extLst>
                    <a:ext uri="{FF2B5EF4-FFF2-40B4-BE49-F238E27FC236}">
                      <a16:creationId xmlns:a16="http://schemas.microsoft.com/office/drawing/2014/main" id="{07860041-7920-E432-161B-0AACEC1D6CC8}"/>
                    </a:ext>
                  </a:extLst>
                </p:cNvPr>
                <p:cNvSpPr/>
                <p:nvPr>
                  <p:custDataLst>
                    <p:tags r:id="rId19"/>
                  </p:custDataLst>
                </p:nvPr>
              </p:nvSpPr>
              <p:spPr>
                <a:xfrm>
                  <a:off x="2789633" y="2355494"/>
                  <a:ext cx="92009" cy="92009"/>
                </a:xfrm>
                <a:prstGeom prst="ellipse">
                  <a:avLst/>
                </a:prstGeom>
                <a:solidFill>
                  <a:srgbClr val="A62C38"/>
                </a:solidFill>
                <a:ln w="19050"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92" name="文本框 91">
                  <a:extLst>
                    <a:ext uri="{FF2B5EF4-FFF2-40B4-BE49-F238E27FC236}">
                      <a16:creationId xmlns:a16="http://schemas.microsoft.com/office/drawing/2014/main" id="{646FC78B-8C8B-E821-3B29-0EBB6E04B6A8}"/>
                    </a:ext>
                  </a:extLst>
                </p:cNvPr>
                <p:cNvSpPr txBox="1"/>
                <p:nvPr>
                  <p:custDataLst>
                    <p:tags r:id="rId20"/>
                  </p:custDataLst>
                </p:nvPr>
              </p:nvSpPr>
              <p:spPr>
                <a:xfrm>
                  <a:off x="1226292" y="3601611"/>
                  <a:ext cx="1405532" cy="55356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财务管理意识普及</a:t>
                  </a:r>
                  <a:endPara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储蓄规划需求</a:t>
                  </a:r>
                </a:p>
              </p:txBody>
            </p:sp>
          </p:grpSp>
          <p:grpSp>
            <p:nvGrpSpPr>
              <p:cNvPr id="77" name="组合 76">
                <a:extLst>
                  <a:ext uri="{FF2B5EF4-FFF2-40B4-BE49-F238E27FC236}">
                    <a16:creationId xmlns:a16="http://schemas.microsoft.com/office/drawing/2014/main" id="{35CC7C74-76D1-7725-8B3F-BD3A757C7B07}"/>
                  </a:ext>
                </a:extLst>
              </p:cNvPr>
              <p:cNvGrpSpPr/>
              <p:nvPr/>
            </p:nvGrpSpPr>
            <p:grpSpPr>
              <a:xfrm>
                <a:off x="2987190" y="1698724"/>
                <a:ext cx="1955711" cy="4214743"/>
                <a:chOff x="2987190" y="1851124"/>
                <a:chExt cx="1955711" cy="4214743"/>
              </a:xfrm>
            </p:grpSpPr>
            <p:sp>
              <p:nvSpPr>
                <p:cNvPr id="84" name="矩形: 圆角 64">
                  <a:extLst>
                    <a:ext uri="{FF2B5EF4-FFF2-40B4-BE49-F238E27FC236}">
                      <a16:creationId xmlns:a16="http://schemas.microsoft.com/office/drawing/2014/main" id="{E41FDB98-6DA2-1520-4FC3-BC6A0DF3D201}"/>
                    </a:ext>
                  </a:extLst>
                </p:cNvPr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2987190" y="1851124"/>
                  <a:ext cx="1906585" cy="4214743"/>
                </a:xfrm>
                <a:custGeom>
                  <a:avLst/>
                  <a:gdLst>
                    <a:gd name="connsiteX0" fmla="*/ 0 w 2095770"/>
                    <a:gd name="connsiteY0" fmla="*/ 1047885 h 4632960"/>
                    <a:gd name="connsiteX1" fmla="*/ 1047885 w 2095770"/>
                    <a:gd name="connsiteY1" fmla="*/ 0 h 4632960"/>
                    <a:gd name="connsiteX2" fmla="*/ 1047885 w 2095770"/>
                    <a:gd name="connsiteY2" fmla="*/ 0 h 4632960"/>
                    <a:gd name="connsiteX3" fmla="*/ 2095770 w 2095770"/>
                    <a:gd name="connsiteY3" fmla="*/ 1047885 h 4632960"/>
                    <a:gd name="connsiteX4" fmla="*/ 2095770 w 2095770"/>
                    <a:gd name="connsiteY4" fmla="*/ 3585075 h 4632960"/>
                    <a:gd name="connsiteX5" fmla="*/ 1047885 w 2095770"/>
                    <a:gd name="connsiteY5" fmla="*/ 4632960 h 4632960"/>
                    <a:gd name="connsiteX6" fmla="*/ 1047885 w 2095770"/>
                    <a:gd name="connsiteY6" fmla="*/ 4632960 h 4632960"/>
                    <a:gd name="connsiteX7" fmla="*/ 0 w 2095770"/>
                    <a:gd name="connsiteY7" fmla="*/ 3585075 h 4632960"/>
                    <a:gd name="connsiteX8" fmla="*/ 0 w 2095770"/>
                    <a:gd name="connsiteY8" fmla="*/ 1047885 h 4632960"/>
                    <a:gd name="connsiteX0-1" fmla="*/ 0 w 2095770"/>
                    <a:gd name="connsiteY0-2" fmla="*/ 1047885 h 4632960"/>
                    <a:gd name="connsiteX1-3" fmla="*/ 1047885 w 2095770"/>
                    <a:gd name="connsiteY1-4" fmla="*/ 0 h 4632960"/>
                    <a:gd name="connsiteX2-5" fmla="*/ 1047885 w 2095770"/>
                    <a:gd name="connsiteY2-6" fmla="*/ 0 h 4632960"/>
                    <a:gd name="connsiteX3-7" fmla="*/ 2095770 w 2095770"/>
                    <a:gd name="connsiteY3-8" fmla="*/ 1047885 h 4632960"/>
                    <a:gd name="connsiteX4-9" fmla="*/ 2089285 w 2095770"/>
                    <a:gd name="connsiteY4-10" fmla="*/ 2092960 h 4632960"/>
                    <a:gd name="connsiteX5-11" fmla="*/ 2095770 w 2095770"/>
                    <a:gd name="connsiteY5-12" fmla="*/ 3585075 h 4632960"/>
                    <a:gd name="connsiteX6-13" fmla="*/ 1047885 w 2095770"/>
                    <a:gd name="connsiteY6-14" fmla="*/ 4632960 h 4632960"/>
                    <a:gd name="connsiteX7-15" fmla="*/ 1047885 w 2095770"/>
                    <a:gd name="connsiteY7-16" fmla="*/ 4632960 h 4632960"/>
                    <a:gd name="connsiteX8-17" fmla="*/ 0 w 2095770"/>
                    <a:gd name="connsiteY8-18" fmla="*/ 3585075 h 4632960"/>
                    <a:gd name="connsiteX9" fmla="*/ 0 w 2095770"/>
                    <a:gd name="connsiteY9" fmla="*/ 1047885 h 4632960"/>
                    <a:gd name="connsiteX0-19" fmla="*/ 2089285 w 2180725"/>
                    <a:gd name="connsiteY0-20" fmla="*/ 2092960 h 4632960"/>
                    <a:gd name="connsiteX1-21" fmla="*/ 2095770 w 2180725"/>
                    <a:gd name="connsiteY1-22" fmla="*/ 3585075 h 4632960"/>
                    <a:gd name="connsiteX2-23" fmla="*/ 1047885 w 2180725"/>
                    <a:gd name="connsiteY2-24" fmla="*/ 4632960 h 4632960"/>
                    <a:gd name="connsiteX3-25" fmla="*/ 1047885 w 2180725"/>
                    <a:gd name="connsiteY3-26" fmla="*/ 4632960 h 4632960"/>
                    <a:gd name="connsiteX4-27" fmla="*/ 0 w 2180725"/>
                    <a:gd name="connsiteY4-28" fmla="*/ 3585075 h 4632960"/>
                    <a:gd name="connsiteX5-29" fmla="*/ 0 w 2180725"/>
                    <a:gd name="connsiteY5-30" fmla="*/ 1047885 h 4632960"/>
                    <a:gd name="connsiteX6-31" fmla="*/ 1047885 w 2180725"/>
                    <a:gd name="connsiteY6-32" fmla="*/ 0 h 4632960"/>
                    <a:gd name="connsiteX7-33" fmla="*/ 1047885 w 2180725"/>
                    <a:gd name="connsiteY7-34" fmla="*/ 0 h 4632960"/>
                    <a:gd name="connsiteX8-35" fmla="*/ 2095770 w 2180725"/>
                    <a:gd name="connsiteY8-36" fmla="*/ 1047885 h 4632960"/>
                    <a:gd name="connsiteX9-37" fmla="*/ 2180725 w 2180725"/>
                    <a:gd name="connsiteY9-38" fmla="*/ 2184400 h 4632960"/>
                    <a:gd name="connsiteX0-39" fmla="*/ 2089285 w 2095770"/>
                    <a:gd name="connsiteY0-40" fmla="*/ 2092960 h 4632960"/>
                    <a:gd name="connsiteX1-41" fmla="*/ 2095770 w 2095770"/>
                    <a:gd name="connsiteY1-42" fmla="*/ 3585075 h 4632960"/>
                    <a:gd name="connsiteX2-43" fmla="*/ 1047885 w 2095770"/>
                    <a:gd name="connsiteY2-44" fmla="*/ 4632960 h 4632960"/>
                    <a:gd name="connsiteX3-45" fmla="*/ 1047885 w 2095770"/>
                    <a:gd name="connsiteY3-46" fmla="*/ 4632960 h 4632960"/>
                    <a:gd name="connsiteX4-47" fmla="*/ 0 w 2095770"/>
                    <a:gd name="connsiteY4-48" fmla="*/ 3585075 h 4632960"/>
                    <a:gd name="connsiteX5-49" fmla="*/ 0 w 2095770"/>
                    <a:gd name="connsiteY5-50" fmla="*/ 1047885 h 4632960"/>
                    <a:gd name="connsiteX6-51" fmla="*/ 1047885 w 2095770"/>
                    <a:gd name="connsiteY6-52" fmla="*/ 0 h 4632960"/>
                    <a:gd name="connsiteX7-53" fmla="*/ 1047885 w 2095770"/>
                    <a:gd name="connsiteY7-54" fmla="*/ 0 h 4632960"/>
                    <a:gd name="connsiteX8-55" fmla="*/ 2095770 w 2095770"/>
                    <a:gd name="connsiteY8-56" fmla="*/ 1047885 h 46329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</a:cxnLst>
                  <a:rect l="l" t="t" r="r" b="b"/>
                  <a:pathLst>
                    <a:path w="2095770" h="4632960">
                      <a:moveTo>
                        <a:pt x="2089285" y="2092960"/>
                      </a:moveTo>
                      <a:cubicBezTo>
                        <a:pt x="2091447" y="2590332"/>
                        <a:pt x="2093608" y="3087703"/>
                        <a:pt x="2095770" y="3585075"/>
                      </a:cubicBezTo>
                      <a:cubicBezTo>
                        <a:pt x="2095770" y="4163806"/>
                        <a:pt x="1626616" y="4632960"/>
                        <a:pt x="1047885" y="4632960"/>
                      </a:cubicBezTo>
                      <a:lnTo>
                        <a:pt x="1047885" y="4632960"/>
                      </a:lnTo>
                      <a:cubicBezTo>
                        <a:pt x="469154" y="4632960"/>
                        <a:pt x="0" y="4163806"/>
                        <a:pt x="0" y="3585075"/>
                      </a:cubicBezTo>
                      <a:lnTo>
                        <a:pt x="0" y="1047885"/>
                      </a:lnTo>
                      <a:cubicBezTo>
                        <a:pt x="0" y="469154"/>
                        <a:pt x="469154" y="0"/>
                        <a:pt x="1047885" y="0"/>
                      </a:cubicBezTo>
                      <a:lnTo>
                        <a:pt x="1047885" y="0"/>
                      </a:lnTo>
                      <a:cubicBezTo>
                        <a:pt x="1626616" y="0"/>
                        <a:pt x="2095770" y="469154"/>
                        <a:pt x="2095770" y="1047885"/>
                      </a:cubicBezTo>
                    </a:path>
                  </a:pathLst>
                </a:custGeom>
                <a:noFill/>
                <a:ln w="19050">
                  <a:solidFill>
                    <a:srgbClr val="94003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+mn-ea"/>
                  </a:endParaRPr>
                </a:p>
              </p:txBody>
            </p:sp>
            <p:sp>
              <p:nvSpPr>
                <p:cNvPr id="85" name="椭圆 84">
                  <a:extLst>
                    <a:ext uri="{FF2B5EF4-FFF2-40B4-BE49-F238E27FC236}">
                      <a16:creationId xmlns:a16="http://schemas.microsoft.com/office/drawing/2014/main" id="{8AD9091A-1999-9FFB-586E-BFF93589A2D2}"/>
                    </a:ext>
                  </a:extLst>
                </p:cNvPr>
                <p:cNvSpPr/>
                <p:nvPr>
                  <p:custDataLst>
                    <p:tags r:id="rId16"/>
                  </p:custDataLst>
                </p:nvPr>
              </p:nvSpPr>
              <p:spPr>
                <a:xfrm>
                  <a:off x="4844650" y="2721397"/>
                  <a:ext cx="98251" cy="98251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sp>
              <p:nvSpPr>
                <p:cNvPr id="86" name="文本框 85">
                  <a:extLst>
                    <a:ext uri="{FF2B5EF4-FFF2-40B4-BE49-F238E27FC236}">
                      <a16:creationId xmlns:a16="http://schemas.microsoft.com/office/drawing/2014/main" id="{A0E31A7A-1064-2666-63A6-DAB5841FA9B4}"/>
                    </a:ext>
                  </a:extLst>
                </p:cNvPr>
                <p:cNvSpPr txBox="1"/>
                <p:nvPr>
                  <p:custDataLst>
                    <p:tags r:id="rId17"/>
                  </p:custDataLst>
                </p:nvPr>
              </p:nvSpPr>
              <p:spPr>
                <a:xfrm>
                  <a:off x="3086168" y="4127830"/>
                  <a:ext cx="1688917" cy="55356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轻量级记账软件空缺</a:t>
                  </a:r>
                  <a:endPara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endParaRPr>
                </a:p>
                <a:p>
                  <a:pPr algn="ctr">
                    <a:lnSpc>
                      <a:spcPct val="130000"/>
                    </a:lnSpc>
                  </a:pPr>
                  <a:endParaRPr lang="zh-CN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endParaRPr>
                </a:p>
              </p:txBody>
            </p:sp>
          </p:grpSp>
          <p:grpSp>
            <p:nvGrpSpPr>
              <p:cNvPr id="79" name="组合 78">
                <a:extLst>
                  <a:ext uri="{FF2B5EF4-FFF2-40B4-BE49-F238E27FC236}">
                    <a16:creationId xmlns:a16="http://schemas.microsoft.com/office/drawing/2014/main" id="{826FD180-8333-340F-8553-558266D7782D}"/>
                  </a:ext>
                </a:extLst>
              </p:cNvPr>
              <p:cNvGrpSpPr/>
              <p:nvPr/>
            </p:nvGrpSpPr>
            <p:grpSpPr>
              <a:xfrm>
                <a:off x="5037374" y="2076809"/>
                <a:ext cx="1955711" cy="4214743"/>
                <a:chOff x="5037374" y="2229209"/>
                <a:chExt cx="1955711" cy="4214743"/>
              </a:xfrm>
            </p:grpSpPr>
            <p:sp>
              <p:nvSpPr>
                <p:cNvPr id="81" name="矩形: 圆角 64">
                  <a:extLst>
                    <a:ext uri="{FF2B5EF4-FFF2-40B4-BE49-F238E27FC236}">
                      <a16:creationId xmlns:a16="http://schemas.microsoft.com/office/drawing/2014/main" id="{7474D042-D7AE-ECB8-594F-566F046599D6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5037374" y="2229209"/>
                  <a:ext cx="1906585" cy="4214743"/>
                </a:xfrm>
                <a:custGeom>
                  <a:avLst/>
                  <a:gdLst>
                    <a:gd name="connsiteX0" fmla="*/ 0 w 2095770"/>
                    <a:gd name="connsiteY0" fmla="*/ 1047885 h 4632960"/>
                    <a:gd name="connsiteX1" fmla="*/ 1047885 w 2095770"/>
                    <a:gd name="connsiteY1" fmla="*/ 0 h 4632960"/>
                    <a:gd name="connsiteX2" fmla="*/ 1047885 w 2095770"/>
                    <a:gd name="connsiteY2" fmla="*/ 0 h 4632960"/>
                    <a:gd name="connsiteX3" fmla="*/ 2095770 w 2095770"/>
                    <a:gd name="connsiteY3" fmla="*/ 1047885 h 4632960"/>
                    <a:gd name="connsiteX4" fmla="*/ 2095770 w 2095770"/>
                    <a:gd name="connsiteY4" fmla="*/ 3585075 h 4632960"/>
                    <a:gd name="connsiteX5" fmla="*/ 1047885 w 2095770"/>
                    <a:gd name="connsiteY5" fmla="*/ 4632960 h 4632960"/>
                    <a:gd name="connsiteX6" fmla="*/ 1047885 w 2095770"/>
                    <a:gd name="connsiteY6" fmla="*/ 4632960 h 4632960"/>
                    <a:gd name="connsiteX7" fmla="*/ 0 w 2095770"/>
                    <a:gd name="connsiteY7" fmla="*/ 3585075 h 4632960"/>
                    <a:gd name="connsiteX8" fmla="*/ 0 w 2095770"/>
                    <a:gd name="connsiteY8" fmla="*/ 1047885 h 4632960"/>
                    <a:gd name="connsiteX0-1" fmla="*/ 0 w 2095770"/>
                    <a:gd name="connsiteY0-2" fmla="*/ 1047885 h 4632960"/>
                    <a:gd name="connsiteX1-3" fmla="*/ 1047885 w 2095770"/>
                    <a:gd name="connsiteY1-4" fmla="*/ 0 h 4632960"/>
                    <a:gd name="connsiteX2-5" fmla="*/ 1047885 w 2095770"/>
                    <a:gd name="connsiteY2-6" fmla="*/ 0 h 4632960"/>
                    <a:gd name="connsiteX3-7" fmla="*/ 2095770 w 2095770"/>
                    <a:gd name="connsiteY3-8" fmla="*/ 1047885 h 4632960"/>
                    <a:gd name="connsiteX4-9" fmla="*/ 2089285 w 2095770"/>
                    <a:gd name="connsiteY4-10" fmla="*/ 2092960 h 4632960"/>
                    <a:gd name="connsiteX5-11" fmla="*/ 2095770 w 2095770"/>
                    <a:gd name="connsiteY5-12" fmla="*/ 3585075 h 4632960"/>
                    <a:gd name="connsiteX6-13" fmla="*/ 1047885 w 2095770"/>
                    <a:gd name="connsiteY6-14" fmla="*/ 4632960 h 4632960"/>
                    <a:gd name="connsiteX7-15" fmla="*/ 1047885 w 2095770"/>
                    <a:gd name="connsiteY7-16" fmla="*/ 4632960 h 4632960"/>
                    <a:gd name="connsiteX8-17" fmla="*/ 0 w 2095770"/>
                    <a:gd name="connsiteY8-18" fmla="*/ 3585075 h 4632960"/>
                    <a:gd name="connsiteX9" fmla="*/ 0 w 2095770"/>
                    <a:gd name="connsiteY9" fmla="*/ 1047885 h 4632960"/>
                    <a:gd name="connsiteX0-19" fmla="*/ 2089285 w 2180725"/>
                    <a:gd name="connsiteY0-20" fmla="*/ 2092960 h 4632960"/>
                    <a:gd name="connsiteX1-21" fmla="*/ 2095770 w 2180725"/>
                    <a:gd name="connsiteY1-22" fmla="*/ 3585075 h 4632960"/>
                    <a:gd name="connsiteX2-23" fmla="*/ 1047885 w 2180725"/>
                    <a:gd name="connsiteY2-24" fmla="*/ 4632960 h 4632960"/>
                    <a:gd name="connsiteX3-25" fmla="*/ 1047885 w 2180725"/>
                    <a:gd name="connsiteY3-26" fmla="*/ 4632960 h 4632960"/>
                    <a:gd name="connsiteX4-27" fmla="*/ 0 w 2180725"/>
                    <a:gd name="connsiteY4-28" fmla="*/ 3585075 h 4632960"/>
                    <a:gd name="connsiteX5-29" fmla="*/ 0 w 2180725"/>
                    <a:gd name="connsiteY5-30" fmla="*/ 1047885 h 4632960"/>
                    <a:gd name="connsiteX6-31" fmla="*/ 1047885 w 2180725"/>
                    <a:gd name="connsiteY6-32" fmla="*/ 0 h 4632960"/>
                    <a:gd name="connsiteX7-33" fmla="*/ 1047885 w 2180725"/>
                    <a:gd name="connsiteY7-34" fmla="*/ 0 h 4632960"/>
                    <a:gd name="connsiteX8-35" fmla="*/ 2095770 w 2180725"/>
                    <a:gd name="connsiteY8-36" fmla="*/ 1047885 h 4632960"/>
                    <a:gd name="connsiteX9-37" fmla="*/ 2180725 w 2180725"/>
                    <a:gd name="connsiteY9-38" fmla="*/ 2184400 h 4632960"/>
                    <a:gd name="connsiteX0-39" fmla="*/ 2089285 w 2095770"/>
                    <a:gd name="connsiteY0-40" fmla="*/ 2092960 h 4632960"/>
                    <a:gd name="connsiteX1-41" fmla="*/ 2095770 w 2095770"/>
                    <a:gd name="connsiteY1-42" fmla="*/ 3585075 h 4632960"/>
                    <a:gd name="connsiteX2-43" fmla="*/ 1047885 w 2095770"/>
                    <a:gd name="connsiteY2-44" fmla="*/ 4632960 h 4632960"/>
                    <a:gd name="connsiteX3-45" fmla="*/ 1047885 w 2095770"/>
                    <a:gd name="connsiteY3-46" fmla="*/ 4632960 h 4632960"/>
                    <a:gd name="connsiteX4-47" fmla="*/ 0 w 2095770"/>
                    <a:gd name="connsiteY4-48" fmla="*/ 3585075 h 4632960"/>
                    <a:gd name="connsiteX5-49" fmla="*/ 0 w 2095770"/>
                    <a:gd name="connsiteY5-50" fmla="*/ 1047885 h 4632960"/>
                    <a:gd name="connsiteX6-51" fmla="*/ 1047885 w 2095770"/>
                    <a:gd name="connsiteY6-52" fmla="*/ 0 h 4632960"/>
                    <a:gd name="connsiteX7-53" fmla="*/ 1047885 w 2095770"/>
                    <a:gd name="connsiteY7-54" fmla="*/ 0 h 4632960"/>
                    <a:gd name="connsiteX8-55" fmla="*/ 2095770 w 2095770"/>
                    <a:gd name="connsiteY8-56" fmla="*/ 1047885 h 463296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</a:cxnLst>
                  <a:rect l="l" t="t" r="r" b="b"/>
                  <a:pathLst>
                    <a:path w="2095770" h="4632960">
                      <a:moveTo>
                        <a:pt x="2089285" y="2092960"/>
                      </a:moveTo>
                      <a:cubicBezTo>
                        <a:pt x="2091447" y="2590332"/>
                        <a:pt x="2093608" y="3087703"/>
                        <a:pt x="2095770" y="3585075"/>
                      </a:cubicBezTo>
                      <a:cubicBezTo>
                        <a:pt x="2095770" y="4163806"/>
                        <a:pt x="1626616" y="4632960"/>
                        <a:pt x="1047885" y="4632960"/>
                      </a:cubicBezTo>
                      <a:lnTo>
                        <a:pt x="1047885" y="4632960"/>
                      </a:lnTo>
                      <a:cubicBezTo>
                        <a:pt x="469154" y="4632960"/>
                        <a:pt x="0" y="4163806"/>
                        <a:pt x="0" y="3585075"/>
                      </a:cubicBezTo>
                      <a:lnTo>
                        <a:pt x="0" y="1047885"/>
                      </a:lnTo>
                      <a:cubicBezTo>
                        <a:pt x="0" y="469154"/>
                        <a:pt x="469154" y="0"/>
                        <a:pt x="1047885" y="0"/>
                      </a:cubicBezTo>
                      <a:lnTo>
                        <a:pt x="1047885" y="0"/>
                      </a:lnTo>
                      <a:cubicBezTo>
                        <a:pt x="1626616" y="0"/>
                        <a:pt x="2095770" y="469154"/>
                        <a:pt x="2095770" y="1047885"/>
                      </a:cubicBezTo>
                    </a:path>
                  </a:pathLst>
                </a:custGeom>
                <a:noFill/>
                <a:ln w="19050">
                  <a:solidFill>
                    <a:srgbClr val="94003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+mn-ea"/>
                  </a:endParaRPr>
                </a:p>
              </p:txBody>
            </p:sp>
            <p:sp>
              <p:nvSpPr>
                <p:cNvPr id="82" name="椭圆 81">
                  <a:extLst>
                    <a:ext uri="{FF2B5EF4-FFF2-40B4-BE49-F238E27FC236}">
                      <a16:creationId xmlns:a16="http://schemas.microsoft.com/office/drawing/2014/main" id="{02A9270A-719B-A82F-5B1C-DC0BAE99ABD4}"/>
                    </a:ext>
                  </a:extLst>
                </p:cNvPr>
                <p:cNvSpPr/>
                <p:nvPr>
                  <p:custDataLst>
                    <p:tags r:id="rId13"/>
                  </p:custDataLst>
                </p:nvPr>
              </p:nvSpPr>
              <p:spPr>
                <a:xfrm>
                  <a:off x="6894834" y="3099467"/>
                  <a:ext cx="98251" cy="98251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+mn-ea"/>
                  </a:endParaRPr>
                </a:p>
              </p:txBody>
            </p:sp>
            <p:sp>
              <p:nvSpPr>
                <p:cNvPr id="83" name="文本框 82">
                  <a:extLst>
                    <a:ext uri="{FF2B5EF4-FFF2-40B4-BE49-F238E27FC236}">
                      <a16:creationId xmlns:a16="http://schemas.microsoft.com/office/drawing/2014/main" id="{A442E64B-46D1-C600-826F-05734A81DD41}"/>
                    </a:ext>
                  </a:extLst>
                </p:cNvPr>
                <p:cNvSpPr txBox="1"/>
                <p:nvPr>
                  <p:custDataLst>
                    <p:tags r:id="rId14"/>
                  </p:custDataLst>
                </p:nvPr>
              </p:nvSpPr>
              <p:spPr>
                <a:xfrm>
                  <a:off x="5287899" y="4417045"/>
                  <a:ext cx="1405532" cy="55356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简洁的记账流程</a:t>
                  </a:r>
                  <a:endParaRPr lang="en-US" altLang="zh-CN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endParaRPr>
                </a:p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rPr>
                    <a:t>数据统计可视化</a:t>
                  </a:r>
                </a:p>
              </p:txBody>
            </p:sp>
          </p:grpSp>
        </p:grp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8EE8A1F6-C08D-77B2-4F75-200FB2E9ECEF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244472" y="2120266"/>
              <a:ext cx="15491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社会需求</a:t>
              </a: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CA86B37B-AE7A-E378-635B-6C0BD06EC517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2255895" y="2486353"/>
              <a:ext cx="15491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市场需求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854750F3-E590-C653-493C-CF2BA16C6E45}"/>
                </a:ext>
              </a:extLst>
            </p:cNvPr>
            <p:cNvSpPr txBox="1"/>
            <p:nvPr>
              <p:custDataLst>
                <p:tags r:id="rId11"/>
              </p:custDataLst>
            </p:nvPr>
          </p:nvSpPr>
          <p:spPr>
            <a:xfrm>
              <a:off x="4306079" y="2819254"/>
              <a:ext cx="15491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用户需求</a:t>
              </a:r>
            </a:p>
          </p:txBody>
        </p:sp>
      </p:grp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>
            <p:custDataLst>
              <p:tags r:id="rId2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>
            <a:off x="3965112" y="1294746"/>
            <a:ext cx="4261777" cy="4261777"/>
            <a:chOff x="3965111" y="1611946"/>
            <a:chExt cx="4261777" cy="4261777"/>
          </a:xfrm>
        </p:grpSpPr>
        <p:grpSp>
          <p:nvGrpSpPr>
            <p:cNvPr id="9" name="组合 8"/>
            <p:cNvGrpSpPr/>
            <p:nvPr/>
          </p:nvGrpSpPr>
          <p:grpSpPr>
            <a:xfrm>
              <a:off x="4577422" y="2754185"/>
              <a:ext cx="3037154" cy="1701196"/>
              <a:chOff x="4577423" y="2639910"/>
              <a:chExt cx="3037154" cy="1701196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4577423" y="3405979"/>
                <a:ext cx="3037154" cy="935127"/>
                <a:chOff x="4694083" y="3368934"/>
                <a:chExt cx="3037154" cy="935127"/>
              </a:xfrm>
            </p:grpSpPr>
            <p:sp>
              <p:nvSpPr>
                <p:cNvPr id="94" name="文本框 93"/>
                <p:cNvSpPr txBox="1"/>
                <p:nvPr>
                  <p:custDataLst>
                    <p:tags r:id="rId9"/>
                  </p:custDataLst>
                </p:nvPr>
              </p:nvSpPr>
              <p:spPr>
                <a:xfrm>
                  <a:off x="5094407" y="3368934"/>
                  <a:ext cx="2236510" cy="58477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sz="32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设计与开发</a:t>
                  </a:r>
                </a:p>
              </p:txBody>
            </p:sp>
            <p:sp>
              <p:nvSpPr>
                <p:cNvPr id="92" name="文本框 91"/>
                <p:cNvSpPr txBox="1"/>
                <p:nvPr>
                  <p:custDataLst>
                    <p:tags r:id="rId10"/>
                  </p:custDataLst>
                </p:nvPr>
              </p:nvSpPr>
              <p:spPr>
                <a:xfrm>
                  <a:off x="4694083" y="3953709"/>
                  <a:ext cx="3037154" cy="35035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zh-CN" alt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ea"/>
                    </a:rPr>
                    <a:t>用户管理模块、记账管理模块</a:t>
                  </a:r>
                </a:p>
              </p:txBody>
            </p:sp>
          </p:grpSp>
          <p:sp>
            <p:nvSpPr>
              <p:cNvPr id="95" name="文本框 94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5695890" y="2639910"/>
                <a:ext cx="755335" cy="707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02</a:t>
                </a:r>
                <a:endParaRPr lang="zh-CN" altLang="en-US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 rot="18900000">
              <a:off x="3965111" y="1611946"/>
              <a:ext cx="4261777" cy="4261777"/>
              <a:chOff x="3216000" y="549000"/>
              <a:chExt cx="5760000" cy="5760000"/>
            </a:xfrm>
          </p:grpSpPr>
          <p:sp>
            <p:nvSpPr>
              <p:cNvPr id="4" name="椭圆 3"/>
              <p:cNvSpPr/>
              <p:nvPr>
                <p:custDataLst>
                  <p:tags r:id="rId5"/>
                </p:custDataLst>
              </p:nvPr>
            </p:nvSpPr>
            <p:spPr>
              <a:xfrm>
                <a:off x="3216000" y="549000"/>
                <a:ext cx="5760000" cy="5760000"/>
              </a:xfrm>
              <a:prstGeom prst="ellipse">
                <a:avLst/>
              </a:prstGeom>
              <a:noFill/>
              <a:ln w="12700">
                <a:solidFill>
                  <a:srgbClr val="94003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75" name="弧形 74"/>
              <p:cNvSpPr/>
              <p:nvPr>
                <p:custDataLst>
                  <p:tags r:id="rId6"/>
                </p:custDataLst>
              </p:nvPr>
            </p:nvSpPr>
            <p:spPr>
              <a:xfrm rot="9000000">
                <a:off x="3520450" y="853450"/>
                <a:ext cx="5151100" cy="5151100"/>
              </a:xfrm>
              <a:prstGeom prst="arc">
                <a:avLst>
                  <a:gd name="adj1" fmla="val 16200000"/>
                  <a:gd name="adj2" fmla="val 12311369"/>
                </a:avLst>
              </a:prstGeom>
              <a:ln w="76200">
                <a:solidFill>
                  <a:srgbClr val="94003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97" name="椭圆 96"/>
              <p:cNvSpPr/>
              <p:nvPr>
                <p:custDataLst>
                  <p:tags r:id="rId7"/>
                </p:custDataLst>
              </p:nvPr>
            </p:nvSpPr>
            <p:spPr>
              <a:xfrm>
                <a:off x="8486586" y="3068942"/>
                <a:ext cx="360000" cy="360000"/>
              </a:xfrm>
              <a:prstGeom prst="ellipse">
                <a:avLst/>
              </a:prstGeom>
              <a:solidFill>
                <a:srgbClr val="94003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</p:grp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916000" y="0"/>
            <a:ext cx="360000" cy="1152000"/>
          </a:xfrm>
          <a:prstGeom prst="rect">
            <a:avLst/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00" name="矩形 99"/>
          <p:cNvSpPr/>
          <p:nvPr>
            <p:custDataLst>
              <p:tags r:id="rId4"/>
            </p:custDataLst>
          </p:nvPr>
        </p:nvSpPr>
        <p:spPr>
          <a:xfrm>
            <a:off x="5916000" y="5759595"/>
            <a:ext cx="360000" cy="360000"/>
          </a:xfrm>
          <a:prstGeom prst="rect">
            <a:avLst/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图片 137">
            <a:extLst>
              <a:ext uri="{FF2B5EF4-FFF2-40B4-BE49-F238E27FC236}">
                <a16:creationId xmlns:a16="http://schemas.microsoft.com/office/drawing/2014/main" id="{5E3BD1CB-4D5E-9837-EC0E-F672985D956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80943" y="689518"/>
            <a:ext cx="5274310" cy="4594860"/>
          </a:xfrm>
          <a:prstGeom prst="rect">
            <a:avLst/>
          </a:prstGeom>
        </p:spPr>
      </p:pic>
      <p:sp>
        <p:nvSpPr>
          <p:cNvPr id="3" name="矩形: 圆顶角 2"/>
          <p:cNvSpPr/>
          <p:nvPr>
            <p:custDataLst>
              <p:tags r:id="rId2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035299" y="2787"/>
            <a:ext cx="3060700" cy="369333"/>
            <a:chOff x="3035299" y="2787"/>
            <a:chExt cx="3060700" cy="369333"/>
          </a:xfrm>
        </p:grpSpPr>
        <p:sp>
          <p:nvSpPr>
            <p:cNvPr id="10" name="矩形 9"/>
            <p:cNvSpPr/>
            <p:nvPr>
              <p:custDataLst>
                <p:tags r:id="rId10"/>
              </p:custDataLst>
            </p:nvPr>
          </p:nvSpPr>
          <p:spPr>
            <a:xfrm>
              <a:off x="3035299" y="2788"/>
              <a:ext cx="3060700" cy="368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3416304" y="2787"/>
              <a:ext cx="2298690" cy="369333"/>
              <a:chOff x="80359" y="-2"/>
              <a:chExt cx="2298690" cy="370474"/>
            </a:xfrm>
          </p:grpSpPr>
          <p:sp>
            <p:nvSpPr>
              <p:cNvPr id="28" name="椭圆 27"/>
              <p:cNvSpPr/>
              <p:nvPr>
                <p:custDataLst>
                  <p:tags r:id="rId11"/>
                </p:custDataLst>
              </p:nvPr>
            </p:nvSpPr>
            <p:spPr>
              <a:xfrm>
                <a:off x="80359" y="76096"/>
                <a:ext cx="216000" cy="216000"/>
              </a:xfrm>
              <a:prstGeom prst="ellipse">
                <a:avLst/>
              </a:prstGeom>
              <a:noFill/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62C38"/>
                  </a:solidFill>
                  <a:latin typeface="+mn-ea"/>
                </a:endParaRPr>
              </a:p>
            </p:txBody>
          </p:sp>
          <p:grpSp>
            <p:nvGrpSpPr>
              <p:cNvPr id="17" name="组合 16"/>
              <p:cNvGrpSpPr/>
              <p:nvPr/>
            </p:nvGrpSpPr>
            <p:grpSpPr>
              <a:xfrm>
                <a:off x="134359" y="-2"/>
                <a:ext cx="2244690" cy="370474"/>
                <a:chOff x="134359" y="-2"/>
                <a:chExt cx="2244690" cy="370474"/>
              </a:xfrm>
            </p:grpSpPr>
            <p:sp>
              <p:nvSpPr>
                <p:cNvPr id="27" name="椭圆 26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34359" y="130096"/>
                  <a:ext cx="108000" cy="108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grpSp>
              <p:nvGrpSpPr>
                <p:cNvPr id="16" name="组合 15"/>
                <p:cNvGrpSpPr/>
                <p:nvPr/>
              </p:nvGrpSpPr>
              <p:grpSpPr>
                <a:xfrm>
                  <a:off x="350359" y="-2"/>
                  <a:ext cx="2028690" cy="370474"/>
                  <a:chOff x="376718" y="111758"/>
                  <a:chExt cx="2028690" cy="370474"/>
                </a:xfrm>
              </p:grpSpPr>
              <p:sp>
                <p:nvSpPr>
                  <p:cNvPr id="15" name="文本框 14"/>
                  <p:cNvSpPr txBox="1"/>
                  <p:nvPr>
                    <p:custDataLst>
                      <p:tags r:id="rId13"/>
                    </p:custDataLst>
                  </p:nvPr>
                </p:nvSpPr>
                <p:spPr>
                  <a:xfrm>
                    <a:off x="775659" y="111758"/>
                    <a:ext cx="162974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设计与开发</a:t>
                    </a:r>
                  </a:p>
                </p:txBody>
              </p:sp>
              <p:sp>
                <p:nvSpPr>
                  <p:cNvPr id="35" name="文本框 34"/>
                  <p:cNvSpPr txBox="1"/>
                  <p:nvPr>
                    <p:custDataLst>
                      <p:tags r:id="rId14"/>
                    </p:custDataLst>
                  </p:nvPr>
                </p:nvSpPr>
                <p:spPr>
                  <a:xfrm>
                    <a:off x="376718" y="111759"/>
                    <a:ext cx="441146" cy="37047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02</a:t>
                    </a:r>
                    <a:endPara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endParaRPr>
                  </a:p>
                </p:txBody>
              </p:sp>
            </p:grpSp>
          </p:grpSp>
        </p:grpSp>
      </p:grp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57D85708-AA67-BCE3-18E6-057E144C019A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0FD3B31D-8B52-80C9-838D-0E2505281653}"/>
              </a:ext>
            </a:extLst>
          </p:cNvPr>
          <p:cNvGrpSpPr/>
          <p:nvPr/>
        </p:nvGrpSpPr>
        <p:grpSpPr>
          <a:xfrm>
            <a:off x="8570643" y="2191163"/>
            <a:ext cx="1784776" cy="88685"/>
            <a:chOff x="1635125" y="2300461"/>
            <a:chExt cx="2173485" cy="108000"/>
          </a:xfrm>
        </p:grpSpPr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58BB0C38-55E3-A54F-6EC9-10F87E7CE7A8}"/>
                </a:ext>
              </a:extLst>
            </p:cNvPr>
            <p:cNvGrpSpPr/>
            <p:nvPr/>
          </p:nvGrpSpPr>
          <p:grpSpPr>
            <a:xfrm>
              <a:off x="1635125" y="2300461"/>
              <a:ext cx="480359" cy="108000"/>
              <a:chOff x="2124075" y="2334564"/>
              <a:chExt cx="480359" cy="108000"/>
            </a:xfrm>
          </p:grpSpPr>
          <p:sp>
            <p:nvSpPr>
              <p:cNvPr id="102" name="椭圆 101">
                <a:extLst>
                  <a:ext uri="{FF2B5EF4-FFF2-40B4-BE49-F238E27FC236}">
                    <a16:creationId xmlns:a16="http://schemas.microsoft.com/office/drawing/2014/main" id="{9D73C0BE-D357-1363-9978-EF5A9997094F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212407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03" name="椭圆 102">
                <a:extLst>
                  <a:ext uri="{FF2B5EF4-FFF2-40B4-BE49-F238E27FC236}">
                    <a16:creationId xmlns:a16="http://schemas.microsoft.com/office/drawing/2014/main" id="{94D8FFFB-9E8D-4698-E489-E1AA81392625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231025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04" name="椭圆 103">
                <a:extLst>
                  <a:ext uri="{FF2B5EF4-FFF2-40B4-BE49-F238E27FC236}">
                    <a16:creationId xmlns:a16="http://schemas.microsoft.com/office/drawing/2014/main" id="{1E653626-8653-2406-2771-5B57377786CE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496434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sp>
          <p:nvSpPr>
            <p:cNvPr id="101" name="矩形: 圆角 100">
              <a:extLst>
                <a:ext uri="{FF2B5EF4-FFF2-40B4-BE49-F238E27FC236}">
                  <a16:creationId xmlns:a16="http://schemas.microsoft.com/office/drawing/2014/main" id="{E24F08CB-AC02-6AB8-3454-C725C88E185C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548610" y="2300461"/>
              <a:ext cx="1260000" cy="10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cxnSp>
        <p:nvCxnSpPr>
          <p:cNvPr id="136" name="直接连接符 135">
            <a:extLst>
              <a:ext uri="{FF2B5EF4-FFF2-40B4-BE49-F238E27FC236}">
                <a16:creationId xmlns:a16="http://schemas.microsoft.com/office/drawing/2014/main" id="{0210914A-8B00-DA46-2856-AF098126CEA5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 rot="16200000">
            <a:off x="-406587" y="3565185"/>
            <a:ext cx="3168000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>
            <a:extLst>
              <a:ext uri="{FF2B5EF4-FFF2-40B4-BE49-F238E27FC236}">
                <a16:creationId xmlns:a16="http://schemas.microsoft.com/office/drawing/2014/main" id="{C46EEEC5-2C82-E941-6811-32A9572509E1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174992" y="2344074"/>
            <a:ext cx="615553" cy="244222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800" dirty="0">
                <a:latin typeface="+mn-ea"/>
              </a:rPr>
              <a:t>项目设计</a:t>
            </a:r>
          </a:p>
        </p:txBody>
      </p:sp>
      <p:pic>
        <p:nvPicPr>
          <p:cNvPr id="139" name="图片 138">
            <a:extLst>
              <a:ext uri="{FF2B5EF4-FFF2-40B4-BE49-F238E27FC236}">
                <a16:creationId xmlns:a16="http://schemas.microsoft.com/office/drawing/2014/main" id="{0C1F12CF-D9CB-B25F-398B-A3CBEE5827D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715466" y="2844073"/>
            <a:ext cx="5274310" cy="2440305"/>
          </a:xfrm>
          <a:prstGeom prst="rect">
            <a:avLst/>
          </a:prstGeom>
        </p:spPr>
      </p:pic>
      <p:cxnSp>
        <p:nvCxnSpPr>
          <p:cNvPr id="141" name="连接符: 曲线 140">
            <a:extLst>
              <a:ext uri="{FF2B5EF4-FFF2-40B4-BE49-F238E27FC236}">
                <a16:creationId xmlns:a16="http://schemas.microsoft.com/office/drawing/2014/main" id="{009A2650-ECAB-DC12-27CE-F693B0418419}"/>
              </a:ext>
            </a:extLst>
          </p:cNvPr>
          <p:cNvCxnSpPr>
            <a:cxnSpLocks/>
            <a:stCxn id="138" idx="3"/>
            <a:endCxn id="139" idx="0"/>
          </p:cNvCxnSpPr>
          <p:nvPr/>
        </p:nvCxnSpPr>
        <p:spPr>
          <a:xfrm flipV="1">
            <a:off x="6555253" y="2844073"/>
            <a:ext cx="2797368" cy="142875"/>
          </a:xfrm>
          <a:prstGeom prst="curvedConnector4">
            <a:avLst>
              <a:gd name="adj1" fmla="val 22665"/>
              <a:gd name="adj2" fmla="val 906462"/>
            </a:avLst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1FE68D-F186-C2B1-ABC1-4A5BA3417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顶角 2">
            <a:extLst>
              <a:ext uri="{FF2B5EF4-FFF2-40B4-BE49-F238E27FC236}">
                <a16:creationId xmlns:a16="http://schemas.microsoft.com/office/drawing/2014/main" id="{E48AF92A-FCF9-994F-C197-6BA98334883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640C550-9044-184E-0AF7-AB71CBDA5978}"/>
              </a:ext>
            </a:extLst>
          </p:cNvPr>
          <p:cNvGrpSpPr/>
          <p:nvPr/>
        </p:nvGrpSpPr>
        <p:grpSpPr>
          <a:xfrm>
            <a:off x="3035299" y="2787"/>
            <a:ext cx="3060700" cy="369333"/>
            <a:chOff x="3035299" y="2787"/>
            <a:chExt cx="3060700" cy="369333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0F78D1B-9F4E-7D73-170B-C171E5AB0A8F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3035299" y="2788"/>
              <a:ext cx="3060700" cy="368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0C726FD2-B431-419E-D5AC-A289C1883411}"/>
                </a:ext>
              </a:extLst>
            </p:cNvPr>
            <p:cNvGrpSpPr/>
            <p:nvPr/>
          </p:nvGrpSpPr>
          <p:grpSpPr>
            <a:xfrm>
              <a:off x="3416304" y="2787"/>
              <a:ext cx="2298690" cy="369333"/>
              <a:chOff x="80359" y="-2"/>
              <a:chExt cx="2298690" cy="370474"/>
            </a:xfrm>
          </p:grpSpPr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E5089E8B-BC0A-9B37-8E8D-B49BC235EC42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80359" y="76096"/>
                <a:ext cx="216000" cy="216000"/>
              </a:xfrm>
              <a:prstGeom prst="ellipse">
                <a:avLst/>
              </a:prstGeom>
              <a:noFill/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62C38"/>
                  </a:solidFill>
                  <a:latin typeface="+mn-ea"/>
                </a:endParaRPr>
              </a:p>
            </p:txBody>
          </p: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8F847032-E943-9A7D-F643-D3A47DCEE691}"/>
                  </a:ext>
                </a:extLst>
              </p:cNvPr>
              <p:cNvGrpSpPr/>
              <p:nvPr/>
            </p:nvGrpSpPr>
            <p:grpSpPr>
              <a:xfrm>
                <a:off x="134359" y="-2"/>
                <a:ext cx="2244690" cy="370474"/>
                <a:chOff x="134359" y="-2"/>
                <a:chExt cx="2244690" cy="370474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711DD137-7C4C-DFD3-9D4E-29D38E683E70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34359" y="130096"/>
                  <a:ext cx="108000" cy="108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3C1738EB-5077-B8D8-82C4-23B3DC325ADE}"/>
                    </a:ext>
                  </a:extLst>
                </p:cNvPr>
                <p:cNvGrpSpPr/>
                <p:nvPr/>
              </p:nvGrpSpPr>
              <p:grpSpPr>
                <a:xfrm>
                  <a:off x="350359" y="-2"/>
                  <a:ext cx="2028690" cy="370474"/>
                  <a:chOff x="376718" y="111758"/>
                  <a:chExt cx="2028690" cy="370474"/>
                </a:xfrm>
              </p:grpSpPr>
              <p:sp>
                <p:nvSpPr>
                  <p:cNvPr id="15" name="文本框 14">
                    <a:extLst>
                      <a:ext uri="{FF2B5EF4-FFF2-40B4-BE49-F238E27FC236}">
                        <a16:creationId xmlns:a16="http://schemas.microsoft.com/office/drawing/2014/main" id="{9DD9366D-3AF6-5072-CADB-CECC07553135}"/>
                      </a:ext>
                    </a:extLst>
                  </p:cNvPr>
                  <p:cNvSpPr txBox="1"/>
                  <p:nvPr>
                    <p:custDataLst>
                      <p:tags r:id="rId13"/>
                    </p:custDataLst>
                  </p:nvPr>
                </p:nvSpPr>
                <p:spPr>
                  <a:xfrm>
                    <a:off x="775659" y="111758"/>
                    <a:ext cx="162974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设计与开发</a:t>
                    </a:r>
                  </a:p>
                </p:txBody>
              </p:sp>
              <p:sp>
                <p:nvSpPr>
                  <p:cNvPr id="35" name="文本框 34">
                    <a:extLst>
                      <a:ext uri="{FF2B5EF4-FFF2-40B4-BE49-F238E27FC236}">
                        <a16:creationId xmlns:a16="http://schemas.microsoft.com/office/drawing/2014/main" id="{6F2A377E-F72F-BCCD-F61B-370F33860F55}"/>
                      </a:ext>
                    </a:extLst>
                  </p:cNvPr>
                  <p:cNvSpPr txBox="1"/>
                  <p:nvPr>
                    <p:custDataLst>
                      <p:tags r:id="rId14"/>
                    </p:custDataLst>
                  </p:nvPr>
                </p:nvSpPr>
                <p:spPr>
                  <a:xfrm>
                    <a:off x="376718" y="111759"/>
                    <a:ext cx="441146" cy="37047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02</a:t>
                    </a:r>
                    <a:endPara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endParaRPr>
                  </a:p>
                </p:txBody>
              </p:sp>
            </p:grpSp>
          </p:grpSp>
        </p:grpSp>
      </p:grp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41BB7089-23DB-BF52-C471-2F8ABE64A33A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F3F3AF30-AF10-AFBB-FB28-8142C52CC8CD}"/>
              </a:ext>
            </a:extLst>
          </p:cNvPr>
          <p:cNvGrpSpPr/>
          <p:nvPr/>
        </p:nvGrpSpPr>
        <p:grpSpPr>
          <a:xfrm>
            <a:off x="8570643" y="2191163"/>
            <a:ext cx="1784776" cy="88685"/>
            <a:chOff x="1635125" y="2300461"/>
            <a:chExt cx="2173485" cy="108000"/>
          </a:xfrm>
        </p:grpSpPr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AE346269-1C87-B7FF-2BB4-2F34F9549590}"/>
                </a:ext>
              </a:extLst>
            </p:cNvPr>
            <p:cNvGrpSpPr/>
            <p:nvPr/>
          </p:nvGrpSpPr>
          <p:grpSpPr>
            <a:xfrm>
              <a:off x="1635125" y="2300461"/>
              <a:ext cx="480359" cy="108000"/>
              <a:chOff x="2124075" y="2334564"/>
              <a:chExt cx="480359" cy="108000"/>
            </a:xfrm>
          </p:grpSpPr>
          <p:sp>
            <p:nvSpPr>
              <p:cNvPr id="102" name="椭圆 101">
                <a:extLst>
                  <a:ext uri="{FF2B5EF4-FFF2-40B4-BE49-F238E27FC236}">
                    <a16:creationId xmlns:a16="http://schemas.microsoft.com/office/drawing/2014/main" id="{64DA1F75-98BF-B5E1-644D-FF9421121854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212407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03" name="椭圆 102">
                <a:extLst>
                  <a:ext uri="{FF2B5EF4-FFF2-40B4-BE49-F238E27FC236}">
                    <a16:creationId xmlns:a16="http://schemas.microsoft.com/office/drawing/2014/main" id="{7FB750AC-8506-7511-2B88-9C83C112CEC0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231025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04" name="椭圆 103">
                <a:extLst>
                  <a:ext uri="{FF2B5EF4-FFF2-40B4-BE49-F238E27FC236}">
                    <a16:creationId xmlns:a16="http://schemas.microsoft.com/office/drawing/2014/main" id="{AC5EF9B1-83EE-892B-7B88-6C3DFD6B46D0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496434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sp>
          <p:nvSpPr>
            <p:cNvPr id="101" name="矩形: 圆角 100">
              <a:extLst>
                <a:ext uri="{FF2B5EF4-FFF2-40B4-BE49-F238E27FC236}">
                  <a16:creationId xmlns:a16="http://schemas.microsoft.com/office/drawing/2014/main" id="{40BB1656-6D80-1ED4-CC75-E457108334D9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548610" y="2300461"/>
              <a:ext cx="1260000" cy="10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cxnSp>
        <p:nvCxnSpPr>
          <p:cNvPr id="136" name="直接连接符 135">
            <a:extLst>
              <a:ext uri="{FF2B5EF4-FFF2-40B4-BE49-F238E27FC236}">
                <a16:creationId xmlns:a16="http://schemas.microsoft.com/office/drawing/2014/main" id="{1BA87F4C-2E2E-E96E-B4A0-07108339CFCC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 rot="16200000">
            <a:off x="-406587" y="3565185"/>
            <a:ext cx="3168000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文本框 136">
            <a:extLst>
              <a:ext uri="{FF2B5EF4-FFF2-40B4-BE49-F238E27FC236}">
                <a16:creationId xmlns:a16="http://schemas.microsoft.com/office/drawing/2014/main" id="{A87059B9-A99A-AA3C-04EA-81A9B601CAFC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174992" y="2344074"/>
            <a:ext cx="615553" cy="244222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800" dirty="0">
                <a:latin typeface="+mn-ea"/>
              </a:rPr>
              <a:t>项目开发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4D34C45-3158-3621-DFA0-C521066C10C4}"/>
              </a:ext>
            </a:extLst>
          </p:cNvPr>
          <p:cNvSpPr txBox="1"/>
          <p:nvPr/>
        </p:nvSpPr>
        <p:spPr>
          <a:xfrm>
            <a:off x="2484637" y="1809180"/>
            <a:ext cx="4663508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+mn-ea"/>
              </a:rPr>
              <a:t>技术选型</a:t>
            </a:r>
            <a:endParaRPr lang="en-US" altLang="zh-CN" b="1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+mn-ea"/>
              </a:rPr>
              <a:t>前端：语言选用</a:t>
            </a:r>
            <a:r>
              <a:rPr lang="en-US" altLang="zh-CN" sz="1400" dirty="0" err="1">
                <a:latin typeface="+mn-ea"/>
              </a:rPr>
              <a:t>Uniapp</a:t>
            </a:r>
            <a:r>
              <a:rPr lang="zh-CN" altLang="en-US" sz="1400" dirty="0">
                <a:latin typeface="+mn-ea"/>
              </a:rPr>
              <a:t>，开发环境选择</a:t>
            </a:r>
            <a:r>
              <a:rPr lang="en-US" altLang="zh-CN" sz="1400" dirty="0" err="1">
                <a:latin typeface="+mn-ea"/>
              </a:rPr>
              <a:t>HBuilderX</a:t>
            </a:r>
            <a:endParaRPr lang="en-US" altLang="zh-CN" sz="14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+mn-ea"/>
              </a:rPr>
              <a:t>后端：语言选用</a:t>
            </a:r>
            <a:r>
              <a:rPr lang="en-US" altLang="zh-CN" sz="1400" dirty="0">
                <a:latin typeface="+mn-ea"/>
              </a:rPr>
              <a:t>Go</a:t>
            </a:r>
            <a:r>
              <a:rPr lang="zh-CN" altLang="en-US" sz="1400" dirty="0">
                <a:latin typeface="+mn-ea"/>
              </a:rPr>
              <a:t>，开发环境选择</a:t>
            </a:r>
            <a:r>
              <a:rPr lang="en-US" altLang="zh-CN" sz="1400" dirty="0" err="1">
                <a:latin typeface="+mn-ea"/>
              </a:rPr>
              <a:t>Goland</a:t>
            </a:r>
            <a:r>
              <a:rPr lang="zh-CN" altLang="en-US" sz="1400" dirty="0">
                <a:latin typeface="+mn-ea"/>
              </a:rPr>
              <a:t>，使用</a:t>
            </a:r>
            <a:r>
              <a:rPr lang="en-US" altLang="zh-CN" sz="1400" dirty="0">
                <a:latin typeface="+mn-ea"/>
              </a:rPr>
              <a:t>Gin</a:t>
            </a:r>
            <a:r>
              <a:rPr lang="zh-CN" altLang="en-US" sz="1400" dirty="0">
                <a:latin typeface="+mn-ea"/>
              </a:rPr>
              <a:t>、</a:t>
            </a:r>
            <a:r>
              <a:rPr lang="en-US" altLang="zh-CN" sz="1400" dirty="0">
                <a:latin typeface="+mn-ea"/>
              </a:rPr>
              <a:t>Gorm</a:t>
            </a:r>
            <a:r>
              <a:rPr lang="zh-CN" altLang="en-US" sz="1400" dirty="0">
                <a:latin typeface="+mn-ea"/>
              </a:rPr>
              <a:t>框架</a:t>
            </a:r>
            <a:endParaRPr lang="en-US" altLang="zh-CN" sz="14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+mn-ea"/>
              </a:rPr>
              <a:t>数据库：</a:t>
            </a:r>
            <a:r>
              <a:rPr lang="en-US" altLang="zh-CN" sz="1400" dirty="0">
                <a:latin typeface="+mn-ea"/>
              </a:rPr>
              <a:t>MySQL</a:t>
            </a:r>
          </a:p>
          <a:p>
            <a:endParaRPr lang="en-US" altLang="zh-CN" dirty="0">
              <a:latin typeface="+mn-ea"/>
            </a:endParaRPr>
          </a:p>
          <a:p>
            <a:r>
              <a:rPr lang="zh-CN" altLang="en-US" b="1" dirty="0">
                <a:latin typeface="+mn-ea"/>
              </a:rPr>
              <a:t>架构设计</a:t>
            </a:r>
            <a:endParaRPr lang="en-US" altLang="zh-CN" b="1" dirty="0">
              <a:latin typeface="+mn-ea"/>
            </a:endParaRPr>
          </a:p>
          <a:p>
            <a:r>
              <a:rPr lang="zh-CN" altLang="en-US" sz="1400" dirty="0">
                <a:latin typeface="+mn-ea"/>
              </a:rPr>
              <a:t>本项目采用</a:t>
            </a:r>
            <a:r>
              <a:rPr lang="en-US" altLang="zh-CN" sz="1400" dirty="0">
                <a:latin typeface="+mn-ea"/>
              </a:rPr>
              <a:t>MVC</a:t>
            </a:r>
            <a:r>
              <a:rPr lang="zh-CN" altLang="en-US" sz="1400" dirty="0">
                <a:latin typeface="+mn-ea"/>
              </a:rPr>
              <a:t>架构，前端实现</a:t>
            </a:r>
            <a:r>
              <a:rPr lang="en-US" altLang="zh-CN" sz="1400" dirty="0">
                <a:latin typeface="+mn-ea"/>
              </a:rPr>
              <a:t>View</a:t>
            </a:r>
            <a:r>
              <a:rPr lang="zh-CN" altLang="en-US" sz="1400" dirty="0">
                <a:latin typeface="+mn-ea"/>
              </a:rPr>
              <a:t>层，后端使用</a:t>
            </a:r>
            <a:r>
              <a:rPr lang="en-US" altLang="zh-CN" sz="1400" dirty="0">
                <a:latin typeface="+mn-ea"/>
              </a:rPr>
              <a:t>Gin</a:t>
            </a:r>
            <a:r>
              <a:rPr lang="zh-CN" altLang="en-US" sz="1400" dirty="0">
                <a:latin typeface="+mn-ea"/>
              </a:rPr>
              <a:t>实现</a:t>
            </a:r>
            <a:r>
              <a:rPr lang="en-US" altLang="zh-CN" sz="1400" dirty="0">
                <a:latin typeface="+mn-ea"/>
              </a:rPr>
              <a:t>Controller</a:t>
            </a:r>
            <a:r>
              <a:rPr lang="zh-CN" altLang="en-US" sz="1400" dirty="0">
                <a:latin typeface="+mn-ea"/>
              </a:rPr>
              <a:t>层、使用</a:t>
            </a:r>
            <a:r>
              <a:rPr lang="en-US" altLang="zh-CN" sz="1400" dirty="0">
                <a:latin typeface="+mn-ea"/>
              </a:rPr>
              <a:t>Gorm</a:t>
            </a:r>
            <a:r>
              <a:rPr lang="zh-CN" altLang="en-US" sz="1400" dirty="0">
                <a:latin typeface="+mn-ea"/>
              </a:rPr>
              <a:t>实现</a:t>
            </a:r>
            <a:r>
              <a:rPr lang="en-US" altLang="zh-CN" sz="1400" dirty="0">
                <a:latin typeface="+mn-ea"/>
              </a:rPr>
              <a:t>Model</a:t>
            </a:r>
            <a:r>
              <a:rPr lang="zh-CN" altLang="en-US" sz="1400" dirty="0">
                <a:latin typeface="+mn-ea"/>
              </a:rPr>
              <a:t>层。</a:t>
            </a:r>
            <a:endParaRPr lang="en-US" altLang="zh-CN" sz="1400" dirty="0">
              <a:latin typeface="+mn-ea"/>
            </a:endParaRPr>
          </a:p>
          <a:p>
            <a:endParaRPr lang="en-US" altLang="zh-CN" dirty="0">
              <a:latin typeface="+mn-ea"/>
            </a:endParaRPr>
          </a:p>
          <a:p>
            <a:r>
              <a:rPr lang="zh-CN" altLang="en-US" b="1" dirty="0">
                <a:latin typeface="+mn-ea"/>
              </a:rPr>
              <a:t>功能模块</a:t>
            </a:r>
            <a:endParaRPr lang="en-US" altLang="zh-CN" b="1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+mn-ea"/>
              </a:rPr>
              <a:t>用户管理模块</a:t>
            </a:r>
            <a:endParaRPr lang="en-US" altLang="zh-CN" sz="14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dirty="0">
                <a:latin typeface="+mn-ea"/>
              </a:rPr>
              <a:t>记账管理模块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36192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B4912-DA64-B9F6-1C6F-DA8EE233F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顶角 2">
            <a:extLst>
              <a:ext uri="{FF2B5EF4-FFF2-40B4-BE49-F238E27FC236}">
                <a16:creationId xmlns:a16="http://schemas.microsoft.com/office/drawing/2014/main" id="{644C004A-962C-7C54-569D-C7E2BA48B17B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925F46E-5354-E4B2-8F33-CC22750CFC96}"/>
              </a:ext>
            </a:extLst>
          </p:cNvPr>
          <p:cNvGrpSpPr/>
          <p:nvPr/>
        </p:nvGrpSpPr>
        <p:grpSpPr>
          <a:xfrm>
            <a:off x="3035299" y="2787"/>
            <a:ext cx="3060700" cy="369333"/>
            <a:chOff x="3035299" y="2787"/>
            <a:chExt cx="3060700" cy="369333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B8FA2829-4318-9E3A-D2E1-BD16BADC9376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3035299" y="2788"/>
              <a:ext cx="3060700" cy="368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AED668F4-0883-576E-DD55-71B15CA64814}"/>
                </a:ext>
              </a:extLst>
            </p:cNvPr>
            <p:cNvGrpSpPr/>
            <p:nvPr/>
          </p:nvGrpSpPr>
          <p:grpSpPr>
            <a:xfrm>
              <a:off x="3416304" y="2787"/>
              <a:ext cx="2298690" cy="369333"/>
              <a:chOff x="80359" y="-2"/>
              <a:chExt cx="2298690" cy="370474"/>
            </a:xfrm>
          </p:grpSpPr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6A5D7CE8-43A3-0C47-B039-CF7C8D5079E5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80359" y="76096"/>
                <a:ext cx="216000" cy="216000"/>
              </a:xfrm>
              <a:prstGeom prst="ellipse">
                <a:avLst/>
              </a:prstGeom>
              <a:noFill/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62C38"/>
                  </a:solidFill>
                  <a:latin typeface="+mn-ea"/>
                </a:endParaRPr>
              </a:p>
            </p:txBody>
          </p: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06A39374-18BB-B5EE-B88F-EEE72B528E96}"/>
                  </a:ext>
                </a:extLst>
              </p:cNvPr>
              <p:cNvGrpSpPr/>
              <p:nvPr/>
            </p:nvGrpSpPr>
            <p:grpSpPr>
              <a:xfrm>
                <a:off x="134359" y="-2"/>
                <a:ext cx="2244690" cy="370474"/>
                <a:chOff x="134359" y="-2"/>
                <a:chExt cx="2244690" cy="370474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781A7D41-AC6C-964A-C43F-CC1E82C71550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34359" y="130096"/>
                  <a:ext cx="108000" cy="108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330F4471-636A-79C6-45C7-0B820B23D594}"/>
                    </a:ext>
                  </a:extLst>
                </p:cNvPr>
                <p:cNvGrpSpPr/>
                <p:nvPr/>
              </p:nvGrpSpPr>
              <p:grpSpPr>
                <a:xfrm>
                  <a:off x="350359" y="-2"/>
                  <a:ext cx="2028690" cy="370474"/>
                  <a:chOff x="376718" y="111758"/>
                  <a:chExt cx="2028690" cy="370474"/>
                </a:xfrm>
              </p:grpSpPr>
              <p:sp>
                <p:nvSpPr>
                  <p:cNvPr id="15" name="文本框 14">
                    <a:extLst>
                      <a:ext uri="{FF2B5EF4-FFF2-40B4-BE49-F238E27FC236}">
                        <a16:creationId xmlns:a16="http://schemas.microsoft.com/office/drawing/2014/main" id="{B45975F5-8374-CA11-33F6-32D335C92C49}"/>
                      </a:ext>
                    </a:extLst>
                  </p:cNvPr>
                  <p:cNvSpPr txBox="1"/>
                  <p:nvPr>
                    <p:custDataLst>
                      <p:tags r:id="rId13"/>
                    </p:custDataLst>
                  </p:nvPr>
                </p:nvSpPr>
                <p:spPr>
                  <a:xfrm>
                    <a:off x="775659" y="111758"/>
                    <a:ext cx="162974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设计与开发</a:t>
                    </a:r>
                  </a:p>
                </p:txBody>
              </p:sp>
              <p:sp>
                <p:nvSpPr>
                  <p:cNvPr id="35" name="文本框 34">
                    <a:extLst>
                      <a:ext uri="{FF2B5EF4-FFF2-40B4-BE49-F238E27FC236}">
                        <a16:creationId xmlns:a16="http://schemas.microsoft.com/office/drawing/2014/main" id="{4C442B7D-FB76-4DC3-07CA-951A1EF1FC3E}"/>
                      </a:ext>
                    </a:extLst>
                  </p:cNvPr>
                  <p:cNvSpPr txBox="1"/>
                  <p:nvPr>
                    <p:custDataLst>
                      <p:tags r:id="rId14"/>
                    </p:custDataLst>
                  </p:nvPr>
                </p:nvSpPr>
                <p:spPr>
                  <a:xfrm>
                    <a:off x="376718" y="111759"/>
                    <a:ext cx="441146" cy="37047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02</a:t>
                    </a:r>
                    <a:endPara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endParaRPr>
                  </a:p>
                </p:txBody>
              </p:sp>
            </p:grpSp>
          </p:grpSp>
        </p:grpSp>
      </p:grp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ABFE8B22-29F2-489D-B6D7-AD53647D508B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BF7033A3-0FCB-27F4-D621-1B464F41C8FD}"/>
              </a:ext>
            </a:extLst>
          </p:cNvPr>
          <p:cNvGrpSpPr/>
          <p:nvPr/>
        </p:nvGrpSpPr>
        <p:grpSpPr>
          <a:xfrm>
            <a:off x="8570643" y="2191163"/>
            <a:ext cx="1784776" cy="88685"/>
            <a:chOff x="1635125" y="2300461"/>
            <a:chExt cx="2173485" cy="108000"/>
          </a:xfrm>
        </p:grpSpPr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48EBCA7C-E187-110D-5125-513C155D6E08}"/>
                </a:ext>
              </a:extLst>
            </p:cNvPr>
            <p:cNvGrpSpPr/>
            <p:nvPr/>
          </p:nvGrpSpPr>
          <p:grpSpPr>
            <a:xfrm>
              <a:off x="1635125" y="2300461"/>
              <a:ext cx="480359" cy="108000"/>
              <a:chOff x="2124075" y="2334564"/>
              <a:chExt cx="480359" cy="108000"/>
            </a:xfrm>
          </p:grpSpPr>
          <p:sp>
            <p:nvSpPr>
              <p:cNvPr id="102" name="椭圆 101">
                <a:extLst>
                  <a:ext uri="{FF2B5EF4-FFF2-40B4-BE49-F238E27FC236}">
                    <a16:creationId xmlns:a16="http://schemas.microsoft.com/office/drawing/2014/main" id="{71CC8944-A5A0-5E4D-76FD-BD81799044FD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212407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03" name="椭圆 102">
                <a:extLst>
                  <a:ext uri="{FF2B5EF4-FFF2-40B4-BE49-F238E27FC236}">
                    <a16:creationId xmlns:a16="http://schemas.microsoft.com/office/drawing/2014/main" id="{83DC2036-6959-3657-44B9-248BC17D5383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231025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04" name="椭圆 103">
                <a:extLst>
                  <a:ext uri="{FF2B5EF4-FFF2-40B4-BE49-F238E27FC236}">
                    <a16:creationId xmlns:a16="http://schemas.microsoft.com/office/drawing/2014/main" id="{91BD6D80-3CFD-4FA6-2D72-65EE52B51354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496434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sp>
          <p:nvSpPr>
            <p:cNvPr id="101" name="矩形: 圆角 100">
              <a:extLst>
                <a:ext uri="{FF2B5EF4-FFF2-40B4-BE49-F238E27FC236}">
                  <a16:creationId xmlns:a16="http://schemas.microsoft.com/office/drawing/2014/main" id="{F3260B1B-1F36-DAAB-EC53-F8999B283DC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548610" y="2300461"/>
              <a:ext cx="1260000" cy="10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CC6B897-11BC-D82B-0739-5D790F0A07B7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 rot="16200000">
            <a:off x="-406587" y="3565185"/>
            <a:ext cx="3168000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460496C3-B699-29B0-CF5B-965A4CC22837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174992" y="2344074"/>
            <a:ext cx="615553" cy="244222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800" dirty="0">
                <a:latin typeface="+mn-ea"/>
              </a:rPr>
              <a:t>用户管理模块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F55822E-7765-300C-7965-6713B9F560A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800418" y="2235505"/>
            <a:ext cx="3600000" cy="362284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FA15231-8C26-EABB-3693-F91C4E94C50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514312" y="2239549"/>
            <a:ext cx="3692553" cy="3622840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7D7FB070-523C-3802-D1F1-AB5A13A37399}"/>
              </a:ext>
            </a:extLst>
          </p:cNvPr>
          <p:cNvSpPr txBox="1"/>
          <p:nvPr/>
        </p:nvSpPr>
        <p:spPr>
          <a:xfrm>
            <a:off x="1790545" y="1242521"/>
            <a:ext cx="509953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400" dirty="0">
                <a:effectLst/>
                <a:latin typeface="+mn-ea"/>
                <a:cs typeface="Times New Roman" panose="02020603050405020304" pitchFamily="18" charset="0"/>
              </a:rPr>
              <a:t>用户管理模块是软件的核心模块之一，旨在为用户提供独立且安全的账户，提供良好的用户体验</a:t>
            </a:r>
            <a:r>
              <a:rPr lang="zh-CN" altLang="en-US" sz="1400" dirty="0">
                <a:effectLst/>
                <a:latin typeface="+mn-ea"/>
                <a:cs typeface="Times New Roman" panose="02020603050405020304" pitchFamily="18" charset="0"/>
              </a:rPr>
              <a:t>。</a:t>
            </a:r>
            <a:endParaRPr lang="en-US" altLang="zh-CN" sz="1400" dirty="0">
              <a:effectLst/>
              <a:latin typeface="+mn-ea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该模块包含登录、注册、修改密码、编辑个人信息等功能。</a:t>
            </a:r>
            <a:endParaRPr lang="zh-CN" altLang="en-US" sz="1400" dirty="0">
              <a:latin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F1E1FEB-0F06-B800-B9B6-C903E556204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337" y="1230320"/>
            <a:ext cx="2649493" cy="466973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99062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7B8F6A-BBD0-D3D3-4219-A9AB4C33B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顶角 2">
            <a:extLst>
              <a:ext uri="{FF2B5EF4-FFF2-40B4-BE49-F238E27FC236}">
                <a16:creationId xmlns:a16="http://schemas.microsoft.com/office/drawing/2014/main" id="{C280CDB1-CB29-E4D1-3023-FAB081ED40A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10800000">
            <a:off x="-1" y="0"/>
            <a:ext cx="12192000" cy="368193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94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7C3D505-A1B4-BC09-C97A-B00036E89774}"/>
              </a:ext>
            </a:extLst>
          </p:cNvPr>
          <p:cNvGrpSpPr/>
          <p:nvPr/>
        </p:nvGrpSpPr>
        <p:grpSpPr>
          <a:xfrm>
            <a:off x="3035299" y="2787"/>
            <a:ext cx="3060700" cy="369333"/>
            <a:chOff x="3035299" y="2787"/>
            <a:chExt cx="3060700" cy="369333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58C1297D-BD02-5852-E162-E00AFADD24F4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3035299" y="2788"/>
              <a:ext cx="3060700" cy="3681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364E4CFB-E5A2-A1FA-C8C6-9707057F8E63}"/>
                </a:ext>
              </a:extLst>
            </p:cNvPr>
            <p:cNvGrpSpPr/>
            <p:nvPr/>
          </p:nvGrpSpPr>
          <p:grpSpPr>
            <a:xfrm>
              <a:off x="3416304" y="2787"/>
              <a:ext cx="2298690" cy="369333"/>
              <a:chOff x="80359" y="-2"/>
              <a:chExt cx="2298690" cy="370474"/>
            </a:xfrm>
          </p:grpSpPr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778B4DF0-D0C6-C2B3-E5CF-1B36B659D818}"/>
                  </a:ext>
                </a:extLst>
              </p:cNvPr>
              <p:cNvSpPr/>
              <p:nvPr>
                <p:custDataLst>
                  <p:tags r:id="rId11"/>
                </p:custDataLst>
              </p:nvPr>
            </p:nvSpPr>
            <p:spPr>
              <a:xfrm>
                <a:off x="80359" y="76096"/>
                <a:ext cx="216000" cy="216000"/>
              </a:xfrm>
              <a:prstGeom prst="ellipse">
                <a:avLst/>
              </a:prstGeom>
              <a:noFill/>
              <a:ln>
                <a:solidFill>
                  <a:srgbClr val="A62C3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62C38"/>
                  </a:solidFill>
                  <a:latin typeface="+mn-ea"/>
                </a:endParaRPr>
              </a:p>
            </p:txBody>
          </p: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C298C5EE-E259-B970-852F-2AF65D42209A}"/>
                  </a:ext>
                </a:extLst>
              </p:cNvPr>
              <p:cNvGrpSpPr/>
              <p:nvPr/>
            </p:nvGrpSpPr>
            <p:grpSpPr>
              <a:xfrm>
                <a:off x="134359" y="-2"/>
                <a:ext cx="2244690" cy="370474"/>
                <a:chOff x="134359" y="-2"/>
                <a:chExt cx="2244690" cy="370474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3A777916-5069-5E82-1AE3-559EB58204FB}"/>
                    </a:ext>
                  </a:extLst>
                </p:cNvPr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34359" y="130096"/>
                  <a:ext cx="108000" cy="108000"/>
                </a:xfrm>
                <a:prstGeom prst="ellipse">
                  <a:avLst/>
                </a:prstGeom>
                <a:solidFill>
                  <a:srgbClr val="A62C38"/>
                </a:solidFill>
                <a:ln>
                  <a:solidFill>
                    <a:srgbClr val="A62C3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+mn-ea"/>
                  </a:endParaRPr>
                </a:p>
              </p:txBody>
            </p:sp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C6376271-0847-C91A-CDAD-535574CAD66E}"/>
                    </a:ext>
                  </a:extLst>
                </p:cNvPr>
                <p:cNvGrpSpPr/>
                <p:nvPr/>
              </p:nvGrpSpPr>
              <p:grpSpPr>
                <a:xfrm>
                  <a:off x="350359" y="-2"/>
                  <a:ext cx="2028690" cy="370474"/>
                  <a:chOff x="376718" y="111758"/>
                  <a:chExt cx="2028690" cy="370474"/>
                </a:xfrm>
              </p:grpSpPr>
              <p:sp>
                <p:nvSpPr>
                  <p:cNvPr id="15" name="文本框 14">
                    <a:extLst>
                      <a:ext uri="{FF2B5EF4-FFF2-40B4-BE49-F238E27FC236}">
                        <a16:creationId xmlns:a16="http://schemas.microsoft.com/office/drawing/2014/main" id="{DAFB391D-8593-B56D-8E01-A3DFAA2A3F12}"/>
                      </a:ext>
                    </a:extLst>
                  </p:cNvPr>
                  <p:cNvSpPr txBox="1"/>
                  <p:nvPr>
                    <p:custDataLst>
                      <p:tags r:id="rId13"/>
                    </p:custDataLst>
                  </p:nvPr>
                </p:nvSpPr>
                <p:spPr>
                  <a:xfrm>
                    <a:off x="775659" y="111758"/>
                    <a:ext cx="162974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设计与开发</a:t>
                    </a:r>
                  </a:p>
                </p:txBody>
              </p:sp>
              <p:sp>
                <p:nvSpPr>
                  <p:cNvPr id="35" name="文本框 34">
                    <a:extLst>
                      <a:ext uri="{FF2B5EF4-FFF2-40B4-BE49-F238E27FC236}">
                        <a16:creationId xmlns:a16="http://schemas.microsoft.com/office/drawing/2014/main" id="{F440EBBE-9C40-1966-7E9F-5520D0EE29A0}"/>
                      </a:ext>
                    </a:extLst>
                  </p:cNvPr>
                  <p:cNvSpPr txBox="1"/>
                  <p:nvPr>
                    <p:custDataLst>
                      <p:tags r:id="rId14"/>
                    </p:custDataLst>
                  </p:nvPr>
                </p:nvSpPr>
                <p:spPr>
                  <a:xfrm>
                    <a:off x="376718" y="111759"/>
                    <a:ext cx="441146" cy="37047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ea"/>
                      </a:rPr>
                      <a:t>02</a:t>
                    </a:r>
                    <a:endParaRPr lang="zh-CN" altLang="en-US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ea"/>
                    </a:endParaRPr>
                  </a:p>
                </p:txBody>
              </p:sp>
            </p:grpSp>
          </p:grpSp>
        </p:grpSp>
      </p:grp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460534E6-0019-DB85-9C6F-D5D537952F0C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2484637" y="6505836"/>
            <a:ext cx="9421402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B3F62071-5B35-0C06-8470-8A30F8090289}"/>
              </a:ext>
            </a:extLst>
          </p:cNvPr>
          <p:cNvGrpSpPr/>
          <p:nvPr/>
        </p:nvGrpSpPr>
        <p:grpSpPr>
          <a:xfrm>
            <a:off x="8570643" y="2191163"/>
            <a:ext cx="1784776" cy="88685"/>
            <a:chOff x="1635125" y="2300461"/>
            <a:chExt cx="2173485" cy="108000"/>
          </a:xfrm>
        </p:grpSpPr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CA66D59A-EEE0-BC2B-3521-F59A49F3046A}"/>
                </a:ext>
              </a:extLst>
            </p:cNvPr>
            <p:cNvGrpSpPr/>
            <p:nvPr/>
          </p:nvGrpSpPr>
          <p:grpSpPr>
            <a:xfrm>
              <a:off x="1635125" y="2300461"/>
              <a:ext cx="480359" cy="108000"/>
              <a:chOff x="2124075" y="2334564"/>
              <a:chExt cx="480359" cy="108000"/>
            </a:xfrm>
          </p:grpSpPr>
          <p:sp>
            <p:nvSpPr>
              <p:cNvPr id="102" name="椭圆 101">
                <a:extLst>
                  <a:ext uri="{FF2B5EF4-FFF2-40B4-BE49-F238E27FC236}">
                    <a16:creationId xmlns:a16="http://schemas.microsoft.com/office/drawing/2014/main" id="{11A59EDA-7D58-EED7-4F53-F4307F8E1248}"/>
                  </a:ext>
                </a:extLst>
              </p:cNvPr>
              <p:cNvSpPr/>
              <p:nvPr>
                <p:custDataLst>
                  <p:tags r:id="rId7"/>
                </p:custDataLst>
              </p:nvPr>
            </p:nvSpPr>
            <p:spPr>
              <a:xfrm>
                <a:off x="212407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03" name="椭圆 102">
                <a:extLst>
                  <a:ext uri="{FF2B5EF4-FFF2-40B4-BE49-F238E27FC236}">
                    <a16:creationId xmlns:a16="http://schemas.microsoft.com/office/drawing/2014/main" id="{18024BE3-E98D-6B31-9CF1-EECCD2967652}"/>
                  </a:ext>
                </a:extLst>
              </p:cNvPr>
              <p:cNvSpPr/>
              <p:nvPr>
                <p:custDataLst>
                  <p:tags r:id="rId8"/>
                </p:custDataLst>
              </p:nvPr>
            </p:nvSpPr>
            <p:spPr>
              <a:xfrm>
                <a:off x="2310255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  <p:sp>
            <p:nvSpPr>
              <p:cNvPr id="104" name="椭圆 103">
                <a:extLst>
                  <a:ext uri="{FF2B5EF4-FFF2-40B4-BE49-F238E27FC236}">
                    <a16:creationId xmlns:a16="http://schemas.microsoft.com/office/drawing/2014/main" id="{A6BDFFCE-A9A2-7F49-CB6E-1A1FCB5CDF57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2496434" y="2334564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n-ea"/>
                </a:endParaRPr>
              </a:p>
            </p:txBody>
          </p:sp>
        </p:grpSp>
        <p:sp>
          <p:nvSpPr>
            <p:cNvPr id="101" name="矩形: 圆角 100">
              <a:extLst>
                <a:ext uri="{FF2B5EF4-FFF2-40B4-BE49-F238E27FC236}">
                  <a16:creationId xmlns:a16="http://schemas.microsoft.com/office/drawing/2014/main" id="{6652B7EE-CE7D-7351-B29D-AC08870D6405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548610" y="2300461"/>
              <a:ext cx="1260000" cy="10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n-ea"/>
              </a:endParaRPr>
            </a:p>
          </p:txBody>
        </p:sp>
      </p:grp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97C3287E-A6EC-7747-012B-3424371B0A43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 rot="16200000">
            <a:off x="-406587" y="3565185"/>
            <a:ext cx="3168000" cy="0"/>
          </a:xfrm>
          <a:prstGeom prst="line">
            <a:avLst/>
          </a:prstGeom>
          <a:ln w="12700">
            <a:solidFill>
              <a:srgbClr val="9400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8BB24D49-3ADB-D9AA-DD50-990CA40ABB2D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174992" y="2344074"/>
            <a:ext cx="615553" cy="244222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CN" altLang="en-US" sz="2800" dirty="0">
                <a:latin typeface="+mn-ea"/>
              </a:rPr>
              <a:t>记账管理模块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35FEE51-9D41-FC46-2438-BFA6EB55F9F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854743" y="2032372"/>
            <a:ext cx="5274310" cy="434149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DC87C03-F556-E5A3-996C-EE17095EE072}"/>
              </a:ext>
            </a:extLst>
          </p:cNvPr>
          <p:cNvSpPr txBox="1"/>
          <p:nvPr/>
        </p:nvSpPr>
        <p:spPr>
          <a:xfrm>
            <a:off x="1854743" y="1072572"/>
            <a:ext cx="527431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400" dirty="0">
                <a:effectLst/>
                <a:latin typeface="+mn-ea"/>
                <a:cs typeface="Times New Roman" panose="02020603050405020304" pitchFamily="18" charset="0"/>
              </a:rPr>
              <a:t>记账管理模块是软件最为</a:t>
            </a:r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核心</a:t>
            </a:r>
            <a:r>
              <a:rPr lang="zh-CN" altLang="zh-CN" sz="1400" dirty="0">
                <a:effectLst/>
                <a:latin typeface="+mn-ea"/>
                <a:cs typeface="Times New Roman" panose="02020603050405020304" pitchFamily="18" charset="0"/>
              </a:rPr>
              <a:t>的模块，旨在以直观的形式向客户呈现收支结构和消费趋势，同时处理用户的记账数据，包括新增、编辑、删除记账记录等操作，帮助用户高效管理日常收支</a:t>
            </a:r>
            <a:r>
              <a:rPr lang="zh-CN" altLang="en-US" sz="1400" dirty="0">
                <a:latin typeface="+mn-ea"/>
                <a:cs typeface="Times New Roman" panose="02020603050405020304" pitchFamily="18" charset="0"/>
              </a:rPr>
              <a:t>。</a:t>
            </a:r>
            <a:endParaRPr lang="zh-CN" altLang="en-US" sz="1400" dirty="0">
              <a:latin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B7A1E17-D90E-D093-D9FF-B4904C97CD4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9842" y="1092201"/>
            <a:ext cx="2996690" cy="528166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345780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1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3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75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7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5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4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25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0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5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7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8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9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80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8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7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5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2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9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7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7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8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9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80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0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7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5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25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0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7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7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9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80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8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7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5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25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3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0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7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7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8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9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80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8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7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9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5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26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7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0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75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7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5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4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2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27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0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0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7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93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95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9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15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99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0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02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03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04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84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85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97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98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9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92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93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94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1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81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82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7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8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9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8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6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3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67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68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1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5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4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5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37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39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3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1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3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4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27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0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7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7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8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5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79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80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37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39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1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3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4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32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6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0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75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7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5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4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2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34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8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7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8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9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0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5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0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5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7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9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6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49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6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4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5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34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5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7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9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6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6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4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5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34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5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7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9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6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3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6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4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5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34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5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7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9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6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5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6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4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5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34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5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7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9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6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6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62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4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5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14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3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5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9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8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1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3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9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9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6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8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8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85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87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88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89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2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7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7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7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5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6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7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1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9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7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7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7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5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92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1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9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9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1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2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6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8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9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2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6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8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9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4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6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8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9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5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6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5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9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8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27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35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5099522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7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10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FULL_TEXT_BEAUTIFY_COPY_ID" val="4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2154</Words>
  <Application>Microsoft Office PowerPoint</Application>
  <PresentationFormat>宽屏</PresentationFormat>
  <Paragraphs>299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HarmonyOS Sans SC</vt:lpstr>
      <vt:lpstr>Inter</vt:lpstr>
      <vt:lpstr>等线</vt:lpstr>
      <vt:lpstr>等线 Light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pan Zhao</dc:creator>
  <cp:lastModifiedBy>lm h</cp:lastModifiedBy>
  <cp:revision>141</cp:revision>
  <dcterms:created xsi:type="dcterms:W3CDTF">2022-05-13T09:42:27Z</dcterms:created>
  <dcterms:modified xsi:type="dcterms:W3CDTF">2024-12-22T10:58:03Z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2052-3.9.2.6301</vt:lpwstr>
  </property>
</Properties>
</file>

<file path=docProps/thumbnail.jpeg>
</file>